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6" r:id="rId3"/>
    <p:sldId id="257" r:id="rId4"/>
    <p:sldId id="258" r:id="rId5"/>
    <p:sldId id="259" r:id="rId6"/>
    <p:sldId id="260" r:id="rId7"/>
    <p:sldId id="261" r:id="rId8"/>
    <p:sldId id="262" r:id="rId9"/>
    <p:sldId id="263" r:id="rId10"/>
    <p:sldId id="264" r:id="rId11"/>
    <p:sldId id="267" r:id="rId12"/>
    <p:sldId id="265" r:id="rId13"/>
    <p:sldId id="268" r:id="rId14"/>
    <p:sldId id="269" r:id="rId15"/>
    <p:sldId id="273" r:id="rId16"/>
    <p:sldId id="270" r:id="rId17"/>
    <p:sldId id="271" r:id="rId18"/>
    <p:sldId id="272" r:id="rId19"/>
    <p:sldId id="274" r:id="rId20"/>
    <p:sldId id="275"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746" autoAdjust="0"/>
  </p:normalViewPr>
  <p:slideViewPr>
    <p:cSldViewPr snapToGrid="0">
      <p:cViewPr varScale="1">
        <p:scale>
          <a:sx n="51" d="100"/>
          <a:sy n="51" d="100"/>
        </p:scale>
        <p:origin x="15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84FA43-E726-49B0-8CB6-26736CA7F8B4}"/>
              </a:ext>
            </a:extLst>
          </p:cNvPr>
          <p:cNvSpPr>
            <a:spLocks noGrp="1"/>
          </p:cNvSpPr>
          <p:nvPr>
            <p:ph type="hdr" sz="quarter"/>
          </p:nvPr>
        </p:nvSpPr>
        <p:spPr>
          <a:xfrm>
            <a:off x="0" y="0"/>
            <a:ext cx="3169920" cy="48172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B027E2A-F8DC-47CE-A175-243F81ADD189}"/>
              </a:ext>
            </a:extLst>
          </p:cNvPr>
          <p:cNvSpPr>
            <a:spLocks noGrp="1"/>
          </p:cNvSpPr>
          <p:nvPr>
            <p:ph type="dt" sz="quarter" idx="1"/>
          </p:nvPr>
        </p:nvSpPr>
        <p:spPr>
          <a:xfrm>
            <a:off x="4143588" y="0"/>
            <a:ext cx="3169920" cy="481728"/>
          </a:xfrm>
          <a:prstGeom prst="rect">
            <a:avLst/>
          </a:prstGeom>
        </p:spPr>
        <p:txBody>
          <a:bodyPr vert="horz" lIns="91440" tIns="45720" rIns="91440" bIns="45720" rtlCol="0"/>
          <a:lstStyle>
            <a:lvl1pPr algn="r">
              <a:defRPr sz="1200"/>
            </a:lvl1pPr>
          </a:lstStyle>
          <a:p>
            <a:fld id="{F7133CFA-AE55-4D1C-8E37-92E979B8376E}" type="datetimeFigureOut">
              <a:rPr lang="en-AU" smtClean="0"/>
              <a:t>6/09/2017</a:t>
            </a:fld>
            <a:endParaRPr lang="en-AU"/>
          </a:p>
        </p:txBody>
      </p:sp>
      <p:sp>
        <p:nvSpPr>
          <p:cNvPr id="4" name="Footer Placeholder 3">
            <a:extLst>
              <a:ext uri="{FF2B5EF4-FFF2-40B4-BE49-F238E27FC236}">
                <a16:creationId xmlns:a16="http://schemas.microsoft.com/office/drawing/2014/main" id="{4148A8BD-A89E-438F-BB9B-D62CCAF3322D}"/>
              </a:ext>
            </a:extLst>
          </p:cNvPr>
          <p:cNvSpPr>
            <a:spLocks noGrp="1"/>
          </p:cNvSpPr>
          <p:nvPr>
            <p:ph type="ftr" sz="quarter" idx="2"/>
          </p:nvPr>
        </p:nvSpPr>
        <p:spPr>
          <a:xfrm>
            <a:off x="0" y="9119475"/>
            <a:ext cx="3169920" cy="48172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3D140CC1-8422-40D0-A4C8-C978693939FE}"/>
              </a:ext>
            </a:extLst>
          </p:cNvPr>
          <p:cNvSpPr>
            <a:spLocks noGrp="1"/>
          </p:cNvSpPr>
          <p:nvPr>
            <p:ph type="sldNum" sz="quarter" idx="3"/>
          </p:nvPr>
        </p:nvSpPr>
        <p:spPr>
          <a:xfrm>
            <a:off x="4143588" y="9119475"/>
            <a:ext cx="3169920" cy="481727"/>
          </a:xfrm>
          <a:prstGeom prst="rect">
            <a:avLst/>
          </a:prstGeom>
        </p:spPr>
        <p:txBody>
          <a:bodyPr vert="horz" lIns="91440" tIns="45720" rIns="91440" bIns="45720" rtlCol="0" anchor="b"/>
          <a:lstStyle>
            <a:lvl1pPr algn="r">
              <a:defRPr sz="1200"/>
            </a:lvl1pPr>
          </a:lstStyle>
          <a:p>
            <a:fld id="{1BE2C8EA-F0A4-4818-BC9C-B2A92BABFD8B}" type="slidenum">
              <a:rPr lang="en-AU" smtClean="0"/>
              <a:t>‹#›</a:t>
            </a:fld>
            <a:endParaRPr lang="en-AU"/>
          </a:p>
        </p:txBody>
      </p:sp>
    </p:spTree>
    <p:extLst>
      <p:ext uri="{BB962C8B-B14F-4D97-AF65-F5344CB8AC3E}">
        <p14:creationId xmlns:p14="http://schemas.microsoft.com/office/powerpoint/2010/main" val="3413837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588" y="1"/>
            <a:ext cx="3169920" cy="481728"/>
          </a:xfrm>
          <a:prstGeom prst="rect">
            <a:avLst/>
          </a:prstGeom>
        </p:spPr>
        <p:txBody>
          <a:bodyPr vert="horz" lIns="91440" tIns="45720" rIns="91440" bIns="45720" rtlCol="0"/>
          <a:lstStyle>
            <a:lvl1pPr algn="r">
              <a:defRPr sz="1200"/>
            </a:lvl1pPr>
          </a:lstStyle>
          <a:p>
            <a:fld id="{EED52FDA-C6BC-4F6D-9056-AE9D481F4157}" type="datetimeFigureOut">
              <a:rPr lang="en-AU" smtClean="0"/>
              <a:t>6/09/2017</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521" y="4620577"/>
            <a:ext cx="5852160" cy="378047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19475"/>
            <a:ext cx="3169920" cy="48172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1440" tIns="45720" rIns="91440" bIns="45720" rtlCol="0" anchor="b"/>
          <a:lstStyle>
            <a:lvl1pPr algn="r">
              <a:defRPr sz="1200"/>
            </a:lvl1pPr>
          </a:lstStyle>
          <a:p>
            <a:fld id="{E99727BE-4E8B-44E9-BE4A-D92487FB90BC}" type="slidenum">
              <a:rPr lang="en-AU" smtClean="0"/>
              <a:t>‹#›</a:t>
            </a:fld>
            <a:endParaRPr lang="en-AU"/>
          </a:p>
        </p:txBody>
      </p:sp>
    </p:spTree>
    <p:extLst>
      <p:ext uri="{BB962C8B-B14F-4D97-AF65-F5344CB8AC3E}">
        <p14:creationId xmlns:p14="http://schemas.microsoft.com/office/powerpoint/2010/main" val="150347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99727BE-4E8B-44E9-BE4A-D92487FB90BC}" type="slidenum">
              <a:rPr lang="en-AU" smtClean="0"/>
              <a:t>1</a:t>
            </a:fld>
            <a:endParaRPr lang="en-AU"/>
          </a:p>
        </p:txBody>
      </p:sp>
    </p:spTree>
    <p:extLst>
      <p:ext uri="{BB962C8B-B14F-4D97-AF65-F5344CB8AC3E}">
        <p14:creationId xmlns:p14="http://schemas.microsoft.com/office/powerpoint/2010/main" val="239331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Blue stars – short-lived, and hot -&gt; aging</a:t>
            </a:r>
          </a:p>
          <a:p>
            <a:r>
              <a:rPr lang="en-AU" dirty="0"/>
              <a:t>He made during nucleosynthesis</a:t>
            </a:r>
          </a:p>
        </p:txBody>
      </p:sp>
      <p:sp>
        <p:nvSpPr>
          <p:cNvPr id="4" name="Slide Number Placeholder 3"/>
          <p:cNvSpPr>
            <a:spLocks noGrp="1"/>
          </p:cNvSpPr>
          <p:nvPr>
            <p:ph type="sldNum" sz="quarter" idx="10"/>
          </p:nvPr>
        </p:nvSpPr>
        <p:spPr/>
        <p:txBody>
          <a:bodyPr/>
          <a:lstStyle/>
          <a:p>
            <a:fld id="{E99727BE-4E8B-44E9-BE4A-D92487FB90BC}" type="slidenum">
              <a:rPr lang="en-AU" smtClean="0"/>
              <a:t>5</a:t>
            </a:fld>
            <a:endParaRPr lang="en-AU"/>
          </a:p>
        </p:txBody>
      </p:sp>
    </p:spTree>
    <p:extLst>
      <p:ext uri="{BB962C8B-B14F-4D97-AF65-F5344CB8AC3E}">
        <p14:creationId xmlns:p14="http://schemas.microsoft.com/office/powerpoint/2010/main" val="347377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initial temperature of the Universe was too high to allow particles as we know them to exist. Their component parts (quarks) were too energetic to allow any forces of attraction between them to bind them together. As the temperature fell, quarks combined to give hadrons (protons and neutrons).</a:t>
            </a:r>
          </a:p>
        </p:txBody>
      </p:sp>
      <p:sp>
        <p:nvSpPr>
          <p:cNvPr id="4" name="Slide Number Placeholder 3"/>
          <p:cNvSpPr>
            <a:spLocks noGrp="1"/>
          </p:cNvSpPr>
          <p:nvPr>
            <p:ph type="sldNum" sz="quarter" idx="10"/>
          </p:nvPr>
        </p:nvSpPr>
        <p:spPr/>
        <p:txBody>
          <a:bodyPr/>
          <a:lstStyle/>
          <a:p>
            <a:fld id="{E99727BE-4E8B-44E9-BE4A-D92487FB90BC}" type="slidenum">
              <a:rPr lang="en-AU" smtClean="0"/>
              <a:t>6</a:t>
            </a:fld>
            <a:endParaRPr lang="en-AU"/>
          </a:p>
        </p:txBody>
      </p:sp>
    </p:spTree>
    <p:extLst>
      <p:ext uri="{BB962C8B-B14F-4D97-AF65-F5344CB8AC3E}">
        <p14:creationId xmlns:p14="http://schemas.microsoft.com/office/powerpoint/2010/main" val="41612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Antimatter – not dark matter (which comprises 80% of the Universe). Continued acceleration forms part of the evidence for supposing the universe is composed of large amounts of dark matter.</a:t>
            </a:r>
          </a:p>
        </p:txBody>
      </p:sp>
      <p:sp>
        <p:nvSpPr>
          <p:cNvPr id="4" name="Slide Number Placeholder 3"/>
          <p:cNvSpPr>
            <a:spLocks noGrp="1"/>
          </p:cNvSpPr>
          <p:nvPr>
            <p:ph type="sldNum" sz="quarter" idx="10"/>
          </p:nvPr>
        </p:nvSpPr>
        <p:spPr/>
        <p:txBody>
          <a:bodyPr/>
          <a:lstStyle/>
          <a:p>
            <a:fld id="{E99727BE-4E8B-44E9-BE4A-D92487FB90BC}" type="slidenum">
              <a:rPr lang="en-AU" smtClean="0"/>
              <a:t>8</a:t>
            </a:fld>
            <a:endParaRPr lang="en-AU"/>
          </a:p>
        </p:txBody>
      </p:sp>
    </p:spTree>
    <p:extLst>
      <p:ext uri="{BB962C8B-B14F-4D97-AF65-F5344CB8AC3E}">
        <p14:creationId xmlns:p14="http://schemas.microsoft.com/office/powerpoint/2010/main" val="3627841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Alpha particles have a charge of +2 electrons (due to the two protons) and have much more</a:t>
            </a:r>
          </a:p>
          <a:p>
            <a:r>
              <a:rPr lang="en-AU" sz="1200" b="0" i="0" u="none" strike="noStrike" kern="1200" baseline="0" dirty="0">
                <a:solidFill>
                  <a:schemeClr val="tx1"/>
                </a:solidFill>
                <a:latin typeface="+mn-lt"/>
                <a:ea typeface="+mn-ea"/>
                <a:cs typeface="+mn-cs"/>
              </a:rPr>
              <a:t>mass than beta particles. They are far more likely to interact with matter and knock electrons</a:t>
            </a:r>
          </a:p>
          <a:p>
            <a:r>
              <a:rPr lang="en-AU" sz="1200" b="0" i="0" u="none" strike="noStrike" kern="1200" baseline="0" dirty="0">
                <a:solidFill>
                  <a:schemeClr val="tx1"/>
                </a:solidFill>
                <a:latin typeface="+mn-lt"/>
                <a:ea typeface="+mn-ea"/>
                <a:cs typeface="+mn-cs"/>
              </a:rPr>
              <a:t>out of their orbits—causing ionisation easily but with little penetrating power. They are</a:t>
            </a:r>
          </a:p>
          <a:p>
            <a:r>
              <a:rPr lang="en-AU" sz="1200" b="0" i="0" u="none" strike="noStrike" kern="1200" baseline="0" dirty="0">
                <a:solidFill>
                  <a:schemeClr val="tx1"/>
                </a:solidFill>
                <a:latin typeface="+mn-lt"/>
                <a:ea typeface="+mn-ea"/>
                <a:cs typeface="+mn-cs"/>
              </a:rPr>
              <a:t>deflected when moving through electric and magnetic fields, as a force is exerted on moving</a:t>
            </a:r>
          </a:p>
          <a:p>
            <a:r>
              <a:rPr lang="en-AU" sz="1200" b="0" i="0" u="none" strike="noStrike" kern="1200" baseline="0" dirty="0">
                <a:solidFill>
                  <a:schemeClr val="tx1"/>
                </a:solidFill>
                <a:latin typeface="+mn-lt"/>
                <a:ea typeface="+mn-ea"/>
                <a:cs typeface="+mn-cs"/>
              </a:rPr>
              <a:t>charges in these fields.</a:t>
            </a:r>
          </a:p>
          <a:p>
            <a:r>
              <a:rPr lang="en-AU" sz="1200" b="0" i="0" u="none" strike="noStrike" kern="1200" baseline="0" dirty="0">
                <a:solidFill>
                  <a:schemeClr val="tx1"/>
                </a:solidFill>
                <a:latin typeface="+mn-lt"/>
                <a:ea typeface="+mn-ea"/>
                <a:cs typeface="+mn-cs"/>
              </a:rPr>
              <a:t>(b) Beta particles, electrons, have a charge of –1 and very little mass. They can still knock electrons</a:t>
            </a:r>
          </a:p>
          <a:p>
            <a:r>
              <a:rPr lang="en-AU" sz="1200" b="0" i="0" u="none" strike="noStrike" kern="1200" baseline="0" dirty="0">
                <a:solidFill>
                  <a:schemeClr val="tx1"/>
                </a:solidFill>
                <a:latin typeface="+mn-lt"/>
                <a:ea typeface="+mn-ea"/>
                <a:cs typeface="+mn-cs"/>
              </a:rPr>
              <a:t>out of their orbits but are less likely to do so. They can penetrate matter better than the larger,</a:t>
            </a:r>
          </a:p>
          <a:p>
            <a:r>
              <a:rPr lang="en-AU" sz="1200" b="0" i="0" u="none" strike="noStrike" kern="1200" baseline="0" dirty="0">
                <a:solidFill>
                  <a:schemeClr val="tx1"/>
                </a:solidFill>
                <a:latin typeface="+mn-lt"/>
                <a:ea typeface="+mn-ea"/>
                <a:cs typeface="+mn-cs"/>
              </a:rPr>
              <a:t>more massive, alpha particles. With less mass, they are deflected far more than alpha particles</a:t>
            </a:r>
          </a:p>
          <a:p>
            <a:r>
              <a:rPr lang="en-AU" sz="1200" b="0" i="0" u="none" strike="noStrike" kern="1200" baseline="0" dirty="0">
                <a:solidFill>
                  <a:schemeClr val="tx1"/>
                </a:solidFill>
                <a:latin typeface="+mn-lt"/>
                <a:ea typeface="+mn-ea"/>
                <a:cs typeface="+mn-cs"/>
              </a:rPr>
              <a:t>when moving through electric or magnetic fields, but in the opposite direction as their charge is</a:t>
            </a:r>
          </a:p>
          <a:p>
            <a:r>
              <a:rPr lang="en-AU" sz="1200" b="0" i="0" u="none" strike="noStrike" kern="1200" baseline="0" dirty="0">
                <a:solidFill>
                  <a:schemeClr val="tx1"/>
                </a:solidFill>
                <a:latin typeface="+mn-lt"/>
                <a:ea typeface="+mn-ea"/>
                <a:cs typeface="+mn-cs"/>
              </a:rPr>
              <a:t>opposite.</a:t>
            </a:r>
          </a:p>
          <a:p>
            <a:r>
              <a:rPr lang="en-AU" sz="1200" b="0" i="0" u="none" strike="noStrike" kern="1200" baseline="0" dirty="0">
                <a:solidFill>
                  <a:schemeClr val="tx1"/>
                </a:solidFill>
                <a:latin typeface="+mn-lt"/>
                <a:ea typeface="+mn-ea"/>
                <a:cs typeface="+mn-cs"/>
              </a:rPr>
              <a:t>(c) Gamma rays are not particles and do not have charge. They interact weakly with matter and</a:t>
            </a:r>
          </a:p>
          <a:p>
            <a:r>
              <a:rPr lang="en-AU" sz="1200" b="0" i="0" u="none" strike="noStrike" kern="1200" baseline="0" dirty="0">
                <a:solidFill>
                  <a:schemeClr val="tx1"/>
                </a:solidFill>
                <a:latin typeface="+mn-lt"/>
                <a:ea typeface="+mn-ea"/>
                <a:cs typeface="+mn-cs"/>
              </a:rPr>
              <a:t>so can penetrate much further than beta particles; however, without mass, it is more difficult</a:t>
            </a:r>
          </a:p>
          <a:p>
            <a:r>
              <a:rPr lang="en-AU" sz="1200" b="0" i="0" u="none" strike="noStrike" kern="1200" baseline="0" dirty="0">
                <a:solidFill>
                  <a:schemeClr val="tx1"/>
                </a:solidFill>
                <a:latin typeface="+mn-lt"/>
                <a:ea typeface="+mn-ea"/>
                <a:cs typeface="+mn-cs"/>
              </a:rPr>
              <a:t>for gamma rays to cause ionisation. Without charge, they are unaffected by electric or magnetic</a:t>
            </a:r>
          </a:p>
          <a:p>
            <a:r>
              <a:rPr lang="en-AU" sz="1200" b="0" i="0" u="none" strike="noStrike" kern="1200" baseline="0" dirty="0">
                <a:solidFill>
                  <a:schemeClr val="tx1"/>
                </a:solidFill>
                <a:latin typeface="+mn-lt"/>
                <a:ea typeface="+mn-ea"/>
                <a:cs typeface="+mn-cs"/>
              </a:rPr>
              <a:t>fields.</a:t>
            </a:r>
            <a:endParaRPr lang="en-AU" dirty="0"/>
          </a:p>
        </p:txBody>
      </p:sp>
      <p:sp>
        <p:nvSpPr>
          <p:cNvPr id="4" name="Slide Number Placeholder 3"/>
          <p:cNvSpPr>
            <a:spLocks noGrp="1"/>
          </p:cNvSpPr>
          <p:nvPr>
            <p:ph type="sldNum" sz="quarter" idx="10"/>
          </p:nvPr>
        </p:nvSpPr>
        <p:spPr/>
        <p:txBody>
          <a:bodyPr/>
          <a:lstStyle/>
          <a:p>
            <a:fld id="{E99727BE-4E8B-44E9-BE4A-D92487FB90BC}" type="slidenum">
              <a:rPr lang="en-AU" smtClean="0"/>
              <a:t>14</a:t>
            </a:fld>
            <a:endParaRPr lang="en-AU"/>
          </a:p>
        </p:txBody>
      </p:sp>
    </p:spTree>
    <p:extLst>
      <p:ext uri="{BB962C8B-B14F-4D97-AF65-F5344CB8AC3E}">
        <p14:creationId xmlns:p14="http://schemas.microsoft.com/office/powerpoint/2010/main" val="181140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Compare with I = P / A !</a:t>
            </a:r>
          </a:p>
          <a:p>
            <a:endParaRPr lang="en-AU" dirty="0"/>
          </a:p>
        </p:txBody>
      </p:sp>
      <p:sp>
        <p:nvSpPr>
          <p:cNvPr id="4" name="Slide Number Placeholder 3"/>
          <p:cNvSpPr>
            <a:spLocks noGrp="1"/>
          </p:cNvSpPr>
          <p:nvPr>
            <p:ph type="sldNum" sz="quarter" idx="10"/>
          </p:nvPr>
        </p:nvSpPr>
        <p:spPr/>
        <p:txBody>
          <a:bodyPr/>
          <a:lstStyle/>
          <a:p>
            <a:fld id="{E99727BE-4E8B-44E9-BE4A-D92487FB90BC}" type="slidenum">
              <a:rPr lang="en-AU" smtClean="0"/>
              <a:t>17</a:t>
            </a:fld>
            <a:endParaRPr lang="en-AU"/>
          </a:p>
        </p:txBody>
      </p:sp>
    </p:spTree>
    <p:extLst>
      <p:ext uri="{BB962C8B-B14F-4D97-AF65-F5344CB8AC3E}">
        <p14:creationId xmlns:p14="http://schemas.microsoft.com/office/powerpoint/2010/main" val="670174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Blackbody or Planck curves</a:t>
            </a:r>
          </a:p>
        </p:txBody>
      </p:sp>
      <p:sp>
        <p:nvSpPr>
          <p:cNvPr id="4" name="Slide Number Placeholder 3"/>
          <p:cNvSpPr>
            <a:spLocks noGrp="1"/>
          </p:cNvSpPr>
          <p:nvPr>
            <p:ph type="sldNum" sz="quarter" idx="10"/>
          </p:nvPr>
        </p:nvSpPr>
        <p:spPr/>
        <p:txBody>
          <a:bodyPr/>
          <a:lstStyle/>
          <a:p>
            <a:fld id="{E99727BE-4E8B-44E9-BE4A-D92487FB90BC}" type="slidenum">
              <a:rPr lang="en-AU" smtClean="0"/>
              <a:t>19</a:t>
            </a:fld>
            <a:endParaRPr lang="en-AU"/>
          </a:p>
        </p:txBody>
      </p:sp>
    </p:spTree>
    <p:extLst>
      <p:ext uri="{BB962C8B-B14F-4D97-AF65-F5344CB8AC3E}">
        <p14:creationId xmlns:p14="http://schemas.microsoft.com/office/powerpoint/2010/main" val="164642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0038C-4ECC-40D7-8012-5C9674EEC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1B05AA7-E935-4FAD-B256-37433BCB2B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3797E35-5C41-4EEB-B736-51768CF75317}"/>
              </a:ext>
            </a:extLst>
          </p:cNvPr>
          <p:cNvSpPr>
            <a:spLocks noGrp="1"/>
          </p:cNvSpPr>
          <p:nvPr>
            <p:ph type="dt" sz="half" idx="10"/>
          </p:nvPr>
        </p:nvSpPr>
        <p:spPr/>
        <p:txBody>
          <a:bodyPr/>
          <a:lstStyle/>
          <a:p>
            <a:fld id="{684E42DE-A4B7-415F-9289-B38F841C80FB}" type="datetimeFigureOut">
              <a:rPr lang="en-AU" smtClean="0"/>
              <a:t>6/09/2017</a:t>
            </a:fld>
            <a:endParaRPr lang="en-AU"/>
          </a:p>
        </p:txBody>
      </p:sp>
      <p:sp>
        <p:nvSpPr>
          <p:cNvPr id="5" name="Footer Placeholder 4">
            <a:extLst>
              <a:ext uri="{FF2B5EF4-FFF2-40B4-BE49-F238E27FC236}">
                <a16:creationId xmlns:a16="http://schemas.microsoft.com/office/drawing/2014/main" id="{7443384C-6564-4F8A-82B9-1C01EE6472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FD65AFA-8FA6-4150-91C1-270E330B13F2}"/>
              </a:ext>
            </a:extLst>
          </p:cNvPr>
          <p:cNvSpPr>
            <a:spLocks noGrp="1"/>
          </p:cNvSpPr>
          <p:nvPr>
            <p:ph type="sldNum" sz="quarter" idx="12"/>
          </p:nvPr>
        </p:nvSpPr>
        <p:spPr/>
        <p:txBody>
          <a:bodyPr/>
          <a:lstStyle/>
          <a:p>
            <a:fld id="{2BE623C6-C835-49C7-AEFB-43EEDF4BCB64}" type="slidenum">
              <a:rPr lang="en-AU" smtClean="0"/>
              <a:t>‹#›</a:t>
            </a:fld>
            <a:endParaRPr lang="en-AU"/>
          </a:p>
        </p:txBody>
      </p:sp>
    </p:spTree>
    <p:extLst>
      <p:ext uri="{BB962C8B-B14F-4D97-AF65-F5344CB8AC3E}">
        <p14:creationId xmlns:p14="http://schemas.microsoft.com/office/powerpoint/2010/main" val="223257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9FED-FF81-4586-BCB2-1C27B32997A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71366F0-5EF5-4088-B2BD-25DA768E8F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9E73A24-7AFD-47F0-B36C-5D422538D6EB}"/>
              </a:ext>
            </a:extLst>
          </p:cNvPr>
          <p:cNvSpPr>
            <a:spLocks noGrp="1"/>
          </p:cNvSpPr>
          <p:nvPr>
            <p:ph type="dt" sz="half" idx="10"/>
          </p:nvPr>
        </p:nvSpPr>
        <p:spPr/>
        <p:txBody>
          <a:bodyPr/>
          <a:lstStyle/>
          <a:p>
            <a:fld id="{684E42DE-A4B7-415F-9289-B38F841C80FB}" type="datetimeFigureOut">
              <a:rPr lang="en-AU" smtClean="0"/>
              <a:t>6/09/2017</a:t>
            </a:fld>
            <a:endParaRPr lang="en-AU"/>
          </a:p>
        </p:txBody>
      </p:sp>
      <p:sp>
        <p:nvSpPr>
          <p:cNvPr id="5" name="Footer Placeholder 4">
            <a:extLst>
              <a:ext uri="{FF2B5EF4-FFF2-40B4-BE49-F238E27FC236}">
                <a16:creationId xmlns:a16="http://schemas.microsoft.com/office/drawing/2014/main" id="{A2169090-E38B-4870-910A-69AF30A9752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D86ED28-C8B2-4EFE-BB24-E682E49DFC0D}"/>
              </a:ext>
            </a:extLst>
          </p:cNvPr>
          <p:cNvSpPr>
            <a:spLocks noGrp="1"/>
          </p:cNvSpPr>
          <p:nvPr>
            <p:ph type="sldNum" sz="quarter" idx="12"/>
          </p:nvPr>
        </p:nvSpPr>
        <p:spPr/>
        <p:txBody>
          <a:bodyPr/>
          <a:lstStyle/>
          <a:p>
            <a:fld id="{2BE623C6-C835-49C7-AEFB-43EEDF4BCB64}" type="slidenum">
              <a:rPr lang="en-AU" smtClean="0"/>
              <a:t>‹#›</a:t>
            </a:fld>
            <a:endParaRPr lang="en-AU"/>
          </a:p>
        </p:txBody>
      </p:sp>
    </p:spTree>
    <p:extLst>
      <p:ext uri="{BB962C8B-B14F-4D97-AF65-F5344CB8AC3E}">
        <p14:creationId xmlns:p14="http://schemas.microsoft.com/office/powerpoint/2010/main" val="1035133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478F97-1EE9-464F-9CC4-2336A4FB0F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619935F-9A85-405E-9373-AC4D4FE475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1EDF4BB-E7FD-4AA8-BC2C-00EE69C6AB47}"/>
              </a:ext>
            </a:extLst>
          </p:cNvPr>
          <p:cNvSpPr>
            <a:spLocks noGrp="1"/>
          </p:cNvSpPr>
          <p:nvPr>
            <p:ph type="dt" sz="half" idx="10"/>
          </p:nvPr>
        </p:nvSpPr>
        <p:spPr/>
        <p:txBody>
          <a:bodyPr/>
          <a:lstStyle/>
          <a:p>
            <a:fld id="{684E42DE-A4B7-415F-9289-B38F841C80FB}" type="datetimeFigureOut">
              <a:rPr lang="en-AU" smtClean="0"/>
              <a:t>6/09/2017</a:t>
            </a:fld>
            <a:endParaRPr lang="en-AU"/>
          </a:p>
        </p:txBody>
      </p:sp>
      <p:sp>
        <p:nvSpPr>
          <p:cNvPr id="5" name="Footer Placeholder 4">
            <a:extLst>
              <a:ext uri="{FF2B5EF4-FFF2-40B4-BE49-F238E27FC236}">
                <a16:creationId xmlns:a16="http://schemas.microsoft.com/office/drawing/2014/main" id="{BD4EF2BA-7760-40F2-9B49-4CC3D38ACEA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62B258C-EB2C-40FF-9708-D3F5AC423EED}"/>
              </a:ext>
            </a:extLst>
          </p:cNvPr>
          <p:cNvSpPr>
            <a:spLocks noGrp="1"/>
          </p:cNvSpPr>
          <p:nvPr>
            <p:ph type="sldNum" sz="quarter" idx="12"/>
          </p:nvPr>
        </p:nvSpPr>
        <p:spPr/>
        <p:txBody>
          <a:bodyPr/>
          <a:lstStyle/>
          <a:p>
            <a:fld id="{2BE623C6-C835-49C7-AEFB-43EEDF4BCB64}" type="slidenum">
              <a:rPr lang="en-AU" smtClean="0"/>
              <a:t>‹#›</a:t>
            </a:fld>
            <a:endParaRPr lang="en-AU"/>
          </a:p>
        </p:txBody>
      </p:sp>
    </p:spTree>
    <p:extLst>
      <p:ext uri="{BB962C8B-B14F-4D97-AF65-F5344CB8AC3E}">
        <p14:creationId xmlns:p14="http://schemas.microsoft.com/office/powerpoint/2010/main" val="233458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9181-D562-4D3E-85E6-4EFAB3D7A4E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5596879-7F7F-4F3A-A84D-F44CE48F2F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B4C8BBE-E8C3-4968-84C7-6740459561C9}"/>
              </a:ext>
            </a:extLst>
          </p:cNvPr>
          <p:cNvSpPr>
            <a:spLocks noGrp="1"/>
          </p:cNvSpPr>
          <p:nvPr>
            <p:ph type="dt" sz="half" idx="10"/>
          </p:nvPr>
        </p:nvSpPr>
        <p:spPr/>
        <p:txBody>
          <a:bodyPr/>
          <a:lstStyle/>
          <a:p>
            <a:fld id="{684E42DE-A4B7-415F-9289-B38F841C80FB}" type="datetimeFigureOut">
              <a:rPr lang="en-AU" smtClean="0"/>
              <a:t>6/09/2017</a:t>
            </a:fld>
            <a:endParaRPr lang="en-AU"/>
          </a:p>
        </p:txBody>
      </p:sp>
      <p:sp>
        <p:nvSpPr>
          <p:cNvPr id="5" name="Footer Placeholder 4">
            <a:extLst>
              <a:ext uri="{FF2B5EF4-FFF2-40B4-BE49-F238E27FC236}">
                <a16:creationId xmlns:a16="http://schemas.microsoft.com/office/drawing/2014/main" id="{F9BF45DB-557B-4188-8FEB-23C6569F766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858F7D5-1E19-4528-99C8-9C04F0B5C0CF}"/>
              </a:ext>
            </a:extLst>
          </p:cNvPr>
          <p:cNvSpPr>
            <a:spLocks noGrp="1"/>
          </p:cNvSpPr>
          <p:nvPr>
            <p:ph type="sldNum" sz="quarter" idx="12"/>
          </p:nvPr>
        </p:nvSpPr>
        <p:spPr/>
        <p:txBody>
          <a:bodyPr/>
          <a:lstStyle/>
          <a:p>
            <a:fld id="{2BE623C6-C835-49C7-AEFB-43EEDF4BCB64}" type="slidenum">
              <a:rPr lang="en-AU" smtClean="0"/>
              <a:t>‹#›</a:t>
            </a:fld>
            <a:endParaRPr lang="en-AU"/>
          </a:p>
        </p:txBody>
      </p:sp>
    </p:spTree>
    <p:extLst>
      <p:ext uri="{BB962C8B-B14F-4D97-AF65-F5344CB8AC3E}">
        <p14:creationId xmlns:p14="http://schemas.microsoft.com/office/powerpoint/2010/main" val="145819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FFB9-7FBE-4953-93F7-4D2953F658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B7F4986-D881-4BF5-A6D0-15525961B4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0BCD3D-E061-47FD-8471-190E17C059DA}"/>
              </a:ext>
            </a:extLst>
          </p:cNvPr>
          <p:cNvSpPr>
            <a:spLocks noGrp="1"/>
          </p:cNvSpPr>
          <p:nvPr>
            <p:ph type="dt" sz="half" idx="10"/>
          </p:nvPr>
        </p:nvSpPr>
        <p:spPr/>
        <p:txBody>
          <a:bodyPr/>
          <a:lstStyle/>
          <a:p>
            <a:fld id="{684E42DE-A4B7-415F-9289-B38F841C80FB}" type="datetimeFigureOut">
              <a:rPr lang="en-AU" smtClean="0"/>
              <a:t>6/09/2017</a:t>
            </a:fld>
            <a:endParaRPr lang="en-AU"/>
          </a:p>
        </p:txBody>
      </p:sp>
      <p:sp>
        <p:nvSpPr>
          <p:cNvPr id="5" name="Footer Placeholder 4">
            <a:extLst>
              <a:ext uri="{FF2B5EF4-FFF2-40B4-BE49-F238E27FC236}">
                <a16:creationId xmlns:a16="http://schemas.microsoft.com/office/drawing/2014/main" id="{198E6EFC-49E8-4A8B-B25C-581D72C80CE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575376D-672C-4432-8393-99D1F50910B4}"/>
              </a:ext>
            </a:extLst>
          </p:cNvPr>
          <p:cNvSpPr>
            <a:spLocks noGrp="1"/>
          </p:cNvSpPr>
          <p:nvPr>
            <p:ph type="sldNum" sz="quarter" idx="12"/>
          </p:nvPr>
        </p:nvSpPr>
        <p:spPr/>
        <p:txBody>
          <a:bodyPr/>
          <a:lstStyle/>
          <a:p>
            <a:fld id="{2BE623C6-C835-49C7-AEFB-43EEDF4BCB64}" type="slidenum">
              <a:rPr lang="en-AU" smtClean="0"/>
              <a:t>‹#›</a:t>
            </a:fld>
            <a:endParaRPr lang="en-AU"/>
          </a:p>
        </p:txBody>
      </p:sp>
    </p:spTree>
    <p:extLst>
      <p:ext uri="{BB962C8B-B14F-4D97-AF65-F5344CB8AC3E}">
        <p14:creationId xmlns:p14="http://schemas.microsoft.com/office/powerpoint/2010/main" val="234761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169D-79BE-4AD8-944F-C01FDAEEF90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968BE88-07D4-49D3-BFA3-C987049A19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8CCC301-9F5E-4797-B440-29C44FA770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B30EFF8-8340-4746-9B21-63C8785865CD}"/>
              </a:ext>
            </a:extLst>
          </p:cNvPr>
          <p:cNvSpPr>
            <a:spLocks noGrp="1"/>
          </p:cNvSpPr>
          <p:nvPr>
            <p:ph type="dt" sz="half" idx="10"/>
          </p:nvPr>
        </p:nvSpPr>
        <p:spPr/>
        <p:txBody>
          <a:bodyPr/>
          <a:lstStyle/>
          <a:p>
            <a:fld id="{684E42DE-A4B7-415F-9289-B38F841C80FB}" type="datetimeFigureOut">
              <a:rPr lang="en-AU" smtClean="0"/>
              <a:t>6/09/2017</a:t>
            </a:fld>
            <a:endParaRPr lang="en-AU"/>
          </a:p>
        </p:txBody>
      </p:sp>
      <p:sp>
        <p:nvSpPr>
          <p:cNvPr id="6" name="Footer Placeholder 5">
            <a:extLst>
              <a:ext uri="{FF2B5EF4-FFF2-40B4-BE49-F238E27FC236}">
                <a16:creationId xmlns:a16="http://schemas.microsoft.com/office/drawing/2014/main" id="{FF2BB4FD-A1E0-4643-9A9C-706C224699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81405ED-564E-4B4C-A1BD-778849E31503}"/>
              </a:ext>
            </a:extLst>
          </p:cNvPr>
          <p:cNvSpPr>
            <a:spLocks noGrp="1"/>
          </p:cNvSpPr>
          <p:nvPr>
            <p:ph type="sldNum" sz="quarter" idx="12"/>
          </p:nvPr>
        </p:nvSpPr>
        <p:spPr/>
        <p:txBody>
          <a:bodyPr/>
          <a:lstStyle/>
          <a:p>
            <a:fld id="{2BE623C6-C835-49C7-AEFB-43EEDF4BCB64}" type="slidenum">
              <a:rPr lang="en-AU" smtClean="0"/>
              <a:t>‹#›</a:t>
            </a:fld>
            <a:endParaRPr lang="en-AU"/>
          </a:p>
        </p:txBody>
      </p:sp>
    </p:spTree>
    <p:extLst>
      <p:ext uri="{BB962C8B-B14F-4D97-AF65-F5344CB8AC3E}">
        <p14:creationId xmlns:p14="http://schemas.microsoft.com/office/powerpoint/2010/main" val="327163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E513-35F5-41FD-9955-58A8E3B9F7D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B5BE069-B8C8-4AE0-BB28-ED0C19B15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9E303A-B591-4CE2-BADE-3D58861E126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1A3DC06-5B52-406F-B9BA-480288BE8A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BFD2FD-C77F-45C8-AA0B-7BA331C658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2003CD2-3194-4447-B3E4-6679D7F6F3DB}"/>
              </a:ext>
            </a:extLst>
          </p:cNvPr>
          <p:cNvSpPr>
            <a:spLocks noGrp="1"/>
          </p:cNvSpPr>
          <p:nvPr>
            <p:ph type="dt" sz="half" idx="10"/>
          </p:nvPr>
        </p:nvSpPr>
        <p:spPr/>
        <p:txBody>
          <a:bodyPr/>
          <a:lstStyle/>
          <a:p>
            <a:fld id="{684E42DE-A4B7-415F-9289-B38F841C80FB}" type="datetimeFigureOut">
              <a:rPr lang="en-AU" smtClean="0"/>
              <a:t>6/09/2017</a:t>
            </a:fld>
            <a:endParaRPr lang="en-AU"/>
          </a:p>
        </p:txBody>
      </p:sp>
      <p:sp>
        <p:nvSpPr>
          <p:cNvPr id="8" name="Footer Placeholder 7">
            <a:extLst>
              <a:ext uri="{FF2B5EF4-FFF2-40B4-BE49-F238E27FC236}">
                <a16:creationId xmlns:a16="http://schemas.microsoft.com/office/drawing/2014/main" id="{7F01F9C5-E051-4CB3-A5A2-9818CF15AD7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4676C6F-D5D3-469A-A509-EE6C4CC28D26}"/>
              </a:ext>
            </a:extLst>
          </p:cNvPr>
          <p:cNvSpPr>
            <a:spLocks noGrp="1"/>
          </p:cNvSpPr>
          <p:nvPr>
            <p:ph type="sldNum" sz="quarter" idx="12"/>
          </p:nvPr>
        </p:nvSpPr>
        <p:spPr/>
        <p:txBody>
          <a:bodyPr/>
          <a:lstStyle/>
          <a:p>
            <a:fld id="{2BE623C6-C835-49C7-AEFB-43EEDF4BCB64}" type="slidenum">
              <a:rPr lang="en-AU" smtClean="0"/>
              <a:t>‹#›</a:t>
            </a:fld>
            <a:endParaRPr lang="en-AU"/>
          </a:p>
        </p:txBody>
      </p:sp>
    </p:spTree>
    <p:extLst>
      <p:ext uri="{BB962C8B-B14F-4D97-AF65-F5344CB8AC3E}">
        <p14:creationId xmlns:p14="http://schemas.microsoft.com/office/powerpoint/2010/main" val="320960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D82F-0A42-4F25-AF64-57004F3DBF7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A609C82-F0A8-44D8-9A95-60B02F2B586B}"/>
              </a:ext>
            </a:extLst>
          </p:cNvPr>
          <p:cNvSpPr>
            <a:spLocks noGrp="1"/>
          </p:cNvSpPr>
          <p:nvPr>
            <p:ph type="dt" sz="half" idx="10"/>
          </p:nvPr>
        </p:nvSpPr>
        <p:spPr/>
        <p:txBody>
          <a:bodyPr/>
          <a:lstStyle/>
          <a:p>
            <a:fld id="{684E42DE-A4B7-415F-9289-B38F841C80FB}" type="datetimeFigureOut">
              <a:rPr lang="en-AU" smtClean="0"/>
              <a:t>6/09/2017</a:t>
            </a:fld>
            <a:endParaRPr lang="en-AU"/>
          </a:p>
        </p:txBody>
      </p:sp>
      <p:sp>
        <p:nvSpPr>
          <p:cNvPr id="4" name="Footer Placeholder 3">
            <a:extLst>
              <a:ext uri="{FF2B5EF4-FFF2-40B4-BE49-F238E27FC236}">
                <a16:creationId xmlns:a16="http://schemas.microsoft.com/office/drawing/2014/main" id="{D929B583-3A89-47E9-9DE8-5F012718C89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8D3C88F-E3E9-4A5D-A285-59F7A1BE2624}"/>
              </a:ext>
            </a:extLst>
          </p:cNvPr>
          <p:cNvSpPr>
            <a:spLocks noGrp="1"/>
          </p:cNvSpPr>
          <p:nvPr>
            <p:ph type="sldNum" sz="quarter" idx="12"/>
          </p:nvPr>
        </p:nvSpPr>
        <p:spPr/>
        <p:txBody>
          <a:bodyPr/>
          <a:lstStyle/>
          <a:p>
            <a:fld id="{2BE623C6-C835-49C7-AEFB-43EEDF4BCB64}" type="slidenum">
              <a:rPr lang="en-AU" smtClean="0"/>
              <a:t>‹#›</a:t>
            </a:fld>
            <a:endParaRPr lang="en-AU"/>
          </a:p>
        </p:txBody>
      </p:sp>
    </p:spTree>
    <p:extLst>
      <p:ext uri="{BB962C8B-B14F-4D97-AF65-F5344CB8AC3E}">
        <p14:creationId xmlns:p14="http://schemas.microsoft.com/office/powerpoint/2010/main" val="114827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49868C-1574-41F6-9CCC-72BD1BDD1084}"/>
              </a:ext>
            </a:extLst>
          </p:cNvPr>
          <p:cNvSpPr>
            <a:spLocks noGrp="1"/>
          </p:cNvSpPr>
          <p:nvPr>
            <p:ph type="dt" sz="half" idx="10"/>
          </p:nvPr>
        </p:nvSpPr>
        <p:spPr/>
        <p:txBody>
          <a:bodyPr/>
          <a:lstStyle/>
          <a:p>
            <a:fld id="{684E42DE-A4B7-415F-9289-B38F841C80FB}" type="datetimeFigureOut">
              <a:rPr lang="en-AU" smtClean="0"/>
              <a:t>6/09/2017</a:t>
            </a:fld>
            <a:endParaRPr lang="en-AU"/>
          </a:p>
        </p:txBody>
      </p:sp>
      <p:sp>
        <p:nvSpPr>
          <p:cNvPr id="3" name="Footer Placeholder 2">
            <a:extLst>
              <a:ext uri="{FF2B5EF4-FFF2-40B4-BE49-F238E27FC236}">
                <a16:creationId xmlns:a16="http://schemas.microsoft.com/office/drawing/2014/main" id="{0746179C-F56A-44F4-B66B-81DB180B3FA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CCDCEDA-B577-47F1-B5D9-3E65C19F0B96}"/>
              </a:ext>
            </a:extLst>
          </p:cNvPr>
          <p:cNvSpPr>
            <a:spLocks noGrp="1"/>
          </p:cNvSpPr>
          <p:nvPr>
            <p:ph type="sldNum" sz="quarter" idx="12"/>
          </p:nvPr>
        </p:nvSpPr>
        <p:spPr/>
        <p:txBody>
          <a:bodyPr/>
          <a:lstStyle/>
          <a:p>
            <a:fld id="{2BE623C6-C835-49C7-AEFB-43EEDF4BCB64}" type="slidenum">
              <a:rPr lang="en-AU" smtClean="0"/>
              <a:t>‹#›</a:t>
            </a:fld>
            <a:endParaRPr lang="en-AU"/>
          </a:p>
        </p:txBody>
      </p:sp>
    </p:spTree>
    <p:extLst>
      <p:ext uri="{BB962C8B-B14F-4D97-AF65-F5344CB8AC3E}">
        <p14:creationId xmlns:p14="http://schemas.microsoft.com/office/powerpoint/2010/main" val="180664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2CF2-BA3C-4116-BEB2-2EAD09D553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9BF3937-B9FE-44F7-8CEE-42EE5CC5B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E896BAB-BA80-43AF-AD8B-C1AE3C738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E0A400-F436-4C74-852E-A3A94888D711}"/>
              </a:ext>
            </a:extLst>
          </p:cNvPr>
          <p:cNvSpPr>
            <a:spLocks noGrp="1"/>
          </p:cNvSpPr>
          <p:nvPr>
            <p:ph type="dt" sz="half" idx="10"/>
          </p:nvPr>
        </p:nvSpPr>
        <p:spPr/>
        <p:txBody>
          <a:bodyPr/>
          <a:lstStyle/>
          <a:p>
            <a:fld id="{684E42DE-A4B7-415F-9289-B38F841C80FB}" type="datetimeFigureOut">
              <a:rPr lang="en-AU" smtClean="0"/>
              <a:t>6/09/2017</a:t>
            </a:fld>
            <a:endParaRPr lang="en-AU"/>
          </a:p>
        </p:txBody>
      </p:sp>
      <p:sp>
        <p:nvSpPr>
          <p:cNvPr id="6" name="Footer Placeholder 5">
            <a:extLst>
              <a:ext uri="{FF2B5EF4-FFF2-40B4-BE49-F238E27FC236}">
                <a16:creationId xmlns:a16="http://schemas.microsoft.com/office/drawing/2014/main" id="{1109CDF7-1890-4B3C-B5A0-0F8EAADDB33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8EC7997-25C2-4CD7-A014-946DD67F4937}"/>
              </a:ext>
            </a:extLst>
          </p:cNvPr>
          <p:cNvSpPr>
            <a:spLocks noGrp="1"/>
          </p:cNvSpPr>
          <p:nvPr>
            <p:ph type="sldNum" sz="quarter" idx="12"/>
          </p:nvPr>
        </p:nvSpPr>
        <p:spPr/>
        <p:txBody>
          <a:bodyPr/>
          <a:lstStyle/>
          <a:p>
            <a:fld id="{2BE623C6-C835-49C7-AEFB-43EEDF4BCB64}" type="slidenum">
              <a:rPr lang="en-AU" smtClean="0"/>
              <a:t>‹#›</a:t>
            </a:fld>
            <a:endParaRPr lang="en-AU"/>
          </a:p>
        </p:txBody>
      </p:sp>
    </p:spTree>
    <p:extLst>
      <p:ext uri="{BB962C8B-B14F-4D97-AF65-F5344CB8AC3E}">
        <p14:creationId xmlns:p14="http://schemas.microsoft.com/office/powerpoint/2010/main" val="390024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7C6C-7F95-4850-A8FE-BB7612EFED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95D8006-1D15-4862-9CA9-2028CB383C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47CC562-987F-459C-AC40-BD07930FF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93DF0F-E889-4F1E-A1C8-634079D3F88F}"/>
              </a:ext>
            </a:extLst>
          </p:cNvPr>
          <p:cNvSpPr>
            <a:spLocks noGrp="1"/>
          </p:cNvSpPr>
          <p:nvPr>
            <p:ph type="dt" sz="half" idx="10"/>
          </p:nvPr>
        </p:nvSpPr>
        <p:spPr/>
        <p:txBody>
          <a:bodyPr/>
          <a:lstStyle/>
          <a:p>
            <a:fld id="{684E42DE-A4B7-415F-9289-B38F841C80FB}" type="datetimeFigureOut">
              <a:rPr lang="en-AU" smtClean="0"/>
              <a:t>6/09/2017</a:t>
            </a:fld>
            <a:endParaRPr lang="en-AU"/>
          </a:p>
        </p:txBody>
      </p:sp>
      <p:sp>
        <p:nvSpPr>
          <p:cNvPr id="6" name="Footer Placeholder 5">
            <a:extLst>
              <a:ext uri="{FF2B5EF4-FFF2-40B4-BE49-F238E27FC236}">
                <a16:creationId xmlns:a16="http://schemas.microsoft.com/office/drawing/2014/main" id="{20C95CC1-2853-4933-BD28-9A8C3FE5BD2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4494485-1068-479C-A69B-20122B54A734}"/>
              </a:ext>
            </a:extLst>
          </p:cNvPr>
          <p:cNvSpPr>
            <a:spLocks noGrp="1"/>
          </p:cNvSpPr>
          <p:nvPr>
            <p:ph type="sldNum" sz="quarter" idx="12"/>
          </p:nvPr>
        </p:nvSpPr>
        <p:spPr/>
        <p:txBody>
          <a:bodyPr/>
          <a:lstStyle/>
          <a:p>
            <a:fld id="{2BE623C6-C835-49C7-AEFB-43EEDF4BCB64}" type="slidenum">
              <a:rPr lang="en-AU" smtClean="0"/>
              <a:t>‹#›</a:t>
            </a:fld>
            <a:endParaRPr lang="en-AU"/>
          </a:p>
        </p:txBody>
      </p:sp>
    </p:spTree>
    <p:extLst>
      <p:ext uri="{BB962C8B-B14F-4D97-AF65-F5344CB8AC3E}">
        <p14:creationId xmlns:p14="http://schemas.microsoft.com/office/powerpoint/2010/main" val="315336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2E4F1-D1B0-4DDE-B20C-B72CD77D21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593F6C9-4E88-4C5D-BA31-2B90C5E4D7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43962E-1C4F-4901-BD41-5DB18BE553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E42DE-A4B7-415F-9289-B38F841C80FB}" type="datetimeFigureOut">
              <a:rPr lang="en-AU" smtClean="0"/>
              <a:t>6/09/2017</a:t>
            </a:fld>
            <a:endParaRPr lang="en-AU"/>
          </a:p>
        </p:txBody>
      </p:sp>
      <p:sp>
        <p:nvSpPr>
          <p:cNvPr id="5" name="Footer Placeholder 4">
            <a:extLst>
              <a:ext uri="{FF2B5EF4-FFF2-40B4-BE49-F238E27FC236}">
                <a16:creationId xmlns:a16="http://schemas.microsoft.com/office/drawing/2014/main" id="{D1971747-5009-47DB-AA47-F3FD5B0A85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1D7FACD-BB50-4F53-BB96-08DB972AC3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E623C6-C835-49C7-AEFB-43EEDF4BCB64}" type="slidenum">
              <a:rPr lang="en-AU" smtClean="0"/>
              <a:t>‹#›</a:t>
            </a:fld>
            <a:endParaRPr lang="en-AU"/>
          </a:p>
        </p:txBody>
      </p:sp>
    </p:spTree>
    <p:extLst>
      <p:ext uri="{BB962C8B-B14F-4D97-AF65-F5344CB8AC3E}">
        <p14:creationId xmlns:p14="http://schemas.microsoft.com/office/powerpoint/2010/main" val="764409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56CD-C695-4CAD-BCC4-269CC4C82C4C}"/>
              </a:ext>
            </a:extLst>
          </p:cNvPr>
          <p:cNvSpPr>
            <a:spLocks noGrp="1"/>
          </p:cNvSpPr>
          <p:nvPr>
            <p:ph type="ctrTitle"/>
          </p:nvPr>
        </p:nvSpPr>
        <p:spPr>
          <a:xfrm>
            <a:off x="1524000" y="1122363"/>
            <a:ext cx="9182100" cy="2387600"/>
          </a:xfrm>
        </p:spPr>
        <p:txBody>
          <a:bodyPr>
            <a:normAutofit/>
          </a:bodyPr>
          <a:lstStyle/>
          <a:p>
            <a:r>
              <a:rPr lang="en-AU" dirty="0"/>
              <a:t>Revision:</a:t>
            </a:r>
            <a:br>
              <a:rPr lang="en-AU" dirty="0"/>
            </a:br>
            <a:r>
              <a:rPr lang="en-AU" dirty="0"/>
              <a:t>The Cosmic Engine</a:t>
            </a:r>
          </a:p>
        </p:txBody>
      </p:sp>
    </p:spTree>
    <p:extLst>
      <p:ext uri="{BB962C8B-B14F-4D97-AF65-F5344CB8AC3E}">
        <p14:creationId xmlns:p14="http://schemas.microsoft.com/office/powerpoint/2010/main" val="1731651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E83AE7A-BC67-45FE-82DF-22C926A28B6D}"/>
              </a:ext>
            </a:extLst>
          </p:cNvPr>
          <p:cNvPicPr>
            <a:picLocks noChangeAspect="1"/>
          </p:cNvPicPr>
          <p:nvPr/>
        </p:nvPicPr>
        <p:blipFill>
          <a:blip r:embed="rId2"/>
          <a:stretch>
            <a:fillRect/>
          </a:stretch>
        </p:blipFill>
        <p:spPr>
          <a:xfrm>
            <a:off x="428220" y="489220"/>
            <a:ext cx="11296650" cy="3467100"/>
          </a:xfrm>
          <a:prstGeom prst="rect">
            <a:avLst/>
          </a:prstGeom>
        </p:spPr>
      </p:pic>
      <p:sp>
        <p:nvSpPr>
          <p:cNvPr id="23" name="Rectangle 22">
            <a:extLst>
              <a:ext uri="{FF2B5EF4-FFF2-40B4-BE49-F238E27FC236}">
                <a16:creationId xmlns:a16="http://schemas.microsoft.com/office/drawing/2014/main" id="{B9E1C372-1782-4906-8AF5-C82A26BD26AC}"/>
              </a:ext>
            </a:extLst>
          </p:cNvPr>
          <p:cNvSpPr/>
          <p:nvPr/>
        </p:nvSpPr>
        <p:spPr>
          <a:xfrm>
            <a:off x="214009" y="2801566"/>
            <a:ext cx="11673191" cy="115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Picture 18">
            <a:extLst>
              <a:ext uri="{FF2B5EF4-FFF2-40B4-BE49-F238E27FC236}">
                <a16:creationId xmlns:a16="http://schemas.microsoft.com/office/drawing/2014/main" id="{3AC20775-24BF-40F3-9605-2DADDE902C52}"/>
              </a:ext>
            </a:extLst>
          </p:cNvPr>
          <p:cNvPicPr>
            <a:picLocks noChangeAspect="1"/>
          </p:cNvPicPr>
          <p:nvPr/>
        </p:nvPicPr>
        <p:blipFill>
          <a:blip r:embed="rId3"/>
          <a:stretch>
            <a:fillRect/>
          </a:stretch>
        </p:blipFill>
        <p:spPr>
          <a:xfrm>
            <a:off x="402279" y="3126359"/>
            <a:ext cx="11634250" cy="640607"/>
          </a:xfrm>
          <a:prstGeom prst="rect">
            <a:avLst/>
          </a:prstGeom>
        </p:spPr>
      </p:pic>
      <p:pic>
        <p:nvPicPr>
          <p:cNvPr id="20" name="Picture 19">
            <a:extLst>
              <a:ext uri="{FF2B5EF4-FFF2-40B4-BE49-F238E27FC236}">
                <a16:creationId xmlns:a16="http://schemas.microsoft.com/office/drawing/2014/main" id="{943C5BE2-A0AA-4566-8010-28FA56C6A404}"/>
              </a:ext>
            </a:extLst>
          </p:cNvPr>
          <p:cNvPicPr>
            <a:picLocks noChangeAspect="1"/>
          </p:cNvPicPr>
          <p:nvPr/>
        </p:nvPicPr>
        <p:blipFill>
          <a:blip r:embed="rId4"/>
          <a:stretch>
            <a:fillRect/>
          </a:stretch>
        </p:blipFill>
        <p:spPr>
          <a:xfrm>
            <a:off x="428220" y="4040695"/>
            <a:ext cx="11296650" cy="542925"/>
          </a:xfrm>
          <a:prstGeom prst="rect">
            <a:avLst/>
          </a:prstGeom>
        </p:spPr>
      </p:pic>
      <p:pic>
        <p:nvPicPr>
          <p:cNvPr id="21" name="Picture 20">
            <a:extLst>
              <a:ext uri="{FF2B5EF4-FFF2-40B4-BE49-F238E27FC236}">
                <a16:creationId xmlns:a16="http://schemas.microsoft.com/office/drawing/2014/main" id="{CB3E138E-6E95-4AEB-8259-F44EBBCF9053}"/>
              </a:ext>
            </a:extLst>
          </p:cNvPr>
          <p:cNvPicPr>
            <a:picLocks noChangeAspect="1"/>
          </p:cNvPicPr>
          <p:nvPr/>
        </p:nvPicPr>
        <p:blipFill>
          <a:blip r:embed="rId5"/>
          <a:stretch>
            <a:fillRect/>
          </a:stretch>
        </p:blipFill>
        <p:spPr>
          <a:xfrm>
            <a:off x="402279" y="4826739"/>
            <a:ext cx="11296650" cy="590550"/>
          </a:xfrm>
          <a:prstGeom prst="rect">
            <a:avLst/>
          </a:prstGeom>
        </p:spPr>
      </p:pic>
      <p:pic>
        <p:nvPicPr>
          <p:cNvPr id="22" name="Picture 21">
            <a:extLst>
              <a:ext uri="{FF2B5EF4-FFF2-40B4-BE49-F238E27FC236}">
                <a16:creationId xmlns:a16="http://schemas.microsoft.com/office/drawing/2014/main" id="{BA744FDA-1A88-4954-890B-3D30B981D729}"/>
              </a:ext>
            </a:extLst>
          </p:cNvPr>
          <p:cNvPicPr>
            <a:picLocks noChangeAspect="1"/>
          </p:cNvPicPr>
          <p:nvPr/>
        </p:nvPicPr>
        <p:blipFill>
          <a:blip r:embed="rId6"/>
          <a:stretch>
            <a:fillRect/>
          </a:stretch>
        </p:blipFill>
        <p:spPr>
          <a:xfrm>
            <a:off x="428220" y="5691018"/>
            <a:ext cx="11296650" cy="596690"/>
          </a:xfrm>
          <a:prstGeom prst="rect">
            <a:avLst/>
          </a:prstGeom>
        </p:spPr>
      </p:pic>
    </p:spTree>
    <p:extLst>
      <p:ext uri="{BB962C8B-B14F-4D97-AF65-F5344CB8AC3E}">
        <p14:creationId xmlns:p14="http://schemas.microsoft.com/office/powerpoint/2010/main" val="43046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0530A4A-2689-4D93-A10C-48E1442E677A}"/>
              </a:ext>
            </a:extLst>
          </p:cNvPr>
          <p:cNvPicPr>
            <a:picLocks noGrp="1" noChangeAspect="1"/>
          </p:cNvPicPr>
          <p:nvPr>
            <p:ph idx="1"/>
          </p:nvPr>
        </p:nvPicPr>
        <p:blipFill>
          <a:blip r:embed="rId2"/>
          <a:stretch>
            <a:fillRect/>
          </a:stretch>
        </p:blipFill>
        <p:spPr>
          <a:xfrm>
            <a:off x="2376487" y="319881"/>
            <a:ext cx="7548563" cy="6223642"/>
          </a:xfrm>
          <a:prstGeom prst="rect">
            <a:avLst/>
          </a:prstGeom>
        </p:spPr>
      </p:pic>
    </p:spTree>
    <p:extLst>
      <p:ext uri="{BB962C8B-B14F-4D97-AF65-F5344CB8AC3E}">
        <p14:creationId xmlns:p14="http://schemas.microsoft.com/office/powerpoint/2010/main" val="81014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F0E413-0577-4997-BDBE-BD7DBF1A60D9}"/>
              </a:ext>
            </a:extLst>
          </p:cNvPr>
          <p:cNvPicPr>
            <a:picLocks noChangeAspect="1"/>
          </p:cNvPicPr>
          <p:nvPr/>
        </p:nvPicPr>
        <p:blipFill>
          <a:blip r:embed="rId2"/>
          <a:stretch>
            <a:fillRect/>
          </a:stretch>
        </p:blipFill>
        <p:spPr>
          <a:xfrm>
            <a:off x="490537" y="2440833"/>
            <a:ext cx="10939969" cy="941073"/>
          </a:xfrm>
          <a:prstGeom prst="rect">
            <a:avLst/>
          </a:prstGeom>
        </p:spPr>
      </p:pic>
      <p:pic>
        <p:nvPicPr>
          <p:cNvPr id="8" name="Picture 7">
            <a:extLst>
              <a:ext uri="{FF2B5EF4-FFF2-40B4-BE49-F238E27FC236}">
                <a16:creationId xmlns:a16="http://schemas.microsoft.com/office/drawing/2014/main" id="{747922E8-4F50-4290-AA52-BA0B3458DB67}"/>
              </a:ext>
            </a:extLst>
          </p:cNvPr>
          <p:cNvPicPr>
            <a:picLocks noChangeAspect="1"/>
          </p:cNvPicPr>
          <p:nvPr/>
        </p:nvPicPr>
        <p:blipFill>
          <a:blip r:embed="rId3"/>
          <a:stretch>
            <a:fillRect/>
          </a:stretch>
        </p:blipFill>
        <p:spPr>
          <a:xfrm>
            <a:off x="490537" y="503001"/>
            <a:ext cx="11210925" cy="1104900"/>
          </a:xfrm>
          <a:prstGeom prst="rect">
            <a:avLst/>
          </a:prstGeom>
        </p:spPr>
      </p:pic>
      <p:pic>
        <p:nvPicPr>
          <p:cNvPr id="9" name="Picture 8">
            <a:extLst>
              <a:ext uri="{FF2B5EF4-FFF2-40B4-BE49-F238E27FC236}">
                <a16:creationId xmlns:a16="http://schemas.microsoft.com/office/drawing/2014/main" id="{41F408C9-1DD7-437C-ABA9-98A506FA42D4}"/>
              </a:ext>
            </a:extLst>
          </p:cNvPr>
          <p:cNvPicPr>
            <a:picLocks noChangeAspect="1"/>
          </p:cNvPicPr>
          <p:nvPr/>
        </p:nvPicPr>
        <p:blipFill>
          <a:blip r:embed="rId4"/>
          <a:stretch>
            <a:fillRect/>
          </a:stretch>
        </p:blipFill>
        <p:spPr>
          <a:xfrm>
            <a:off x="490536" y="3866264"/>
            <a:ext cx="11210925" cy="1383080"/>
          </a:xfrm>
          <a:prstGeom prst="rect">
            <a:avLst/>
          </a:prstGeom>
        </p:spPr>
      </p:pic>
    </p:spTree>
    <p:extLst>
      <p:ext uri="{BB962C8B-B14F-4D97-AF65-F5344CB8AC3E}">
        <p14:creationId xmlns:p14="http://schemas.microsoft.com/office/powerpoint/2010/main" val="379662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CF5ED9-8A3F-4779-BD59-087D1FB75FE8}"/>
              </a:ext>
            </a:extLst>
          </p:cNvPr>
          <p:cNvPicPr>
            <a:picLocks noChangeAspect="1"/>
          </p:cNvPicPr>
          <p:nvPr/>
        </p:nvPicPr>
        <p:blipFill>
          <a:blip r:embed="rId2"/>
          <a:stretch>
            <a:fillRect/>
          </a:stretch>
        </p:blipFill>
        <p:spPr>
          <a:xfrm>
            <a:off x="838199" y="90325"/>
            <a:ext cx="6205538" cy="3148175"/>
          </a:xfrm>
          <a:prstGeom prst="rect">
            <a:avLst/>
          </a:prstGeom>
        </p:spPr>
      </p:pic>
      <p:pic>
        <p:nvPicPr>
          <p:cNvPr id="6" name="Picture 5">
            <a:extLst>
              <a:ext uri="{FF2B5EF4-FFF2-40B4-BE49-F238E27FC236}">
                <a16:creationId xmlns:a16="http://schemas.microsoft.com/office/drawing/2014/main" id="{6594196A-0830-4A77-9475-BA7C8B0C40A2}"/>
              </a:ext>
            </a:extLst>
          </p:cNvPr>
          <p:cNvPicPr>
            <a:picLocks noChangeAspect="1"/>
          </p:cNvPicPr>
          <p:nvPr/>
        </p:nvPicPr>
        <p:blipFill>
          <a:blip r:embed="rId3"/>
          <a:stretch>
            <a:fillRect/>
          </a:stretch>
        </p:blipFill>
        <p:spPr>
          <a:xfrm>
            <a:off x="838199" y="3124200"/>
            <a:ext cx="6205538" cy="3561678"/>
          </a:xfrm>
          <a:prstGeom prst="rect">
            <a:avLst/>
          </a:prstGeom>
        </p:spPr>
      </p:pic>
      <p:pic>
        <p:nvPicPr>
          <p:cNvPr id="7" name="Picture 6">
            <a:extLst>
              <a:ext uri="{FF2B5EF4-FFF2-40B4-BE49-F238E27FC236}">
                <a16:creationId xmlns:a16="http://schemas.microsoft.com/office/drawing/2014/main" id="{1F952953-4227-48DD-B6FB-B78EB386F0DF}"/>
              </a:ext>
            </a:extLst>
          </p:cNvPr>
          <p:cNvPicPr>
            <a:picLocks noChangeAspect="1"/>
          </p:cNvPicPr>
          <p:nvPr/>
        </p:nvPicPr>
        <p:blipFill>
          <a:blip r:embed="rId4"/>
          <a:stretch>
            <a:fillRect/>
          </a:stretch>
        </p:blipFill>
        <p:spPr>
          <a:xfrm>
            <a:off x="8081962" y="1281112"/>
            <a:ext cx="2566988" cy="3270272"/>
          </a:xfrm>
          <a:prstGeom prst="rect">
            <a:avLst/>
          </a:prstGeom>
        </p:spPr>
      </p:pic>
    </p:spTree>
    <p:extLst>
      <p:ext uri="{BB962C8B-B14F-4D97-AF65-F5344CB8AC3E}">
        <p14:creationId xmlns:p14="http://schemas.microsoft.com/office/powerpoint/2010/main" val="1325514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D2E003-2A4C-45A4-AA35-8D860626DC12}"/>
              </a:ext>
            </a:extLst>
          </p:cNvPr>
          <p:cNvPicPr>
            <a:picLocks noChangeAspect="1"/>
          </p:cNvPicPr>
          <p:nvPr/>
        </p:nvPicPr>
        <p:blipFill>
          <a:blip r:embed="rId3"/>
          <a:stretch>
            <a:fillRect/>
          </a:stretch>
        </p:blipFill>
        <p:spPr>
          <a:xfrm>
            <a:off x="447674" y="819150"/>
            <a:ext cx="11129331" cy="4953000"/>
          </a:xfrm>
          <a:prstGeom prst="rect">
            <a:avLst/>
          </a:prstGeom>
        </p:spPr>
      </p:pic>
    </p:spTree>
    <p:extLst>
      <p:ext uri="{BB962C8B-B14F-4D97-AF65-F5344CB8AC3E}">
        <p14:creationId xmlns:p14="http://schemas.microsoft.com/office/powerpoint/2010/main" val="419951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27B028-E313-4223-BFAA-277C5C5D2437}"/>
              </a:ext>
            </a:extLst>
          </p:cNvPr>
          <p:cNvPicPr>
            <a:picLocks noGrp="1" noChangeAspect="1"/>
          </p:cNvPicPr>
          <p:nvPr>
            <p:ph idx="1"/>
          </p:nvPr>
        </p:nvPicPr>
        <p:blipFill>
          <a:blip r:embed="rId2"/>
          <a:stretch>
            <a:fillRect/>
          </a:stretch>
        </p:blipFill>
        <p:spPr>
          <a:xfrm>
            <a:off x="838200" y="605631"/>
            <a:ext cx="10515600" cy="1451016"/>
          </a:xfrm>
          <a:prstGeom prst="rect">
            <a:avLst/>
          </a:prstGeom>
        </p:spPr>
      </p:pic>
      <p:pic>
        <p:nvPicPr>
          <p:cNvPr id="5" name="Picture 4">
            <a:extLst>
              <a:ext uri="{FF2B5EF4-FFF2-40B4-BE49-F238E27FC236}">
                <a16:creationId xmlns:a16="http://schemas.microsoft.com/office/drawing/2014/main" id="{8C227E64-CAC7-4447-9322-302319FC50BF}"/>
              </a:ext>
            </a:extLst>
          </p:cNvPr>
          <p:cNvPicPr>
            <a:picLocks noChangeAspect="1"/>
          </p:cNvPicPr>
          <p:nvPr/>
        </p:nvPicPr>
        <p:blipFill>
          <a:blip r:embed="rId3"/>
          <a:stretch>
            <a:fillRect/>
          </a:stretch>
        </p:blipFill>
        <p:spPr>
          <a:xfrm>
            <a:off x="838200" y="2757487"/>
            <a:ext cx="10515600" cy="1182528"/>
          </a:xfrm>
          <a:prstGeom prst="rect">
            <a:avLst/>
          </a:prstGeom>
        </p:spPr>
      </p:pic>
      <p:pic>
        <p:nvPicPr>
          <p:cNvPr id="6" name="Picture 5">
            <a:extLst>
              <a:ext uri="{FF2B5EF4-FFF2-40B4-BE49-F238E27FC236}">
                <a16:creationId xmlns:a16="http://schemas.microsoft.com/office/drawing/2014/main" id="{2A8E2206-8095-48C1-9D88-FFFE88AF1A23}"/>
              </a:ext>
            </a:extLst>
          </p:cNvPr>
          <p:cNvPicPr>
            <a:picLocks noChangeAspect="1"/>
          </p:cNvPicPr>
          <p:nvPr/>
        </p:nvPicPr>
        <p:blipFill>
          <a:blip r:embed="rId4"/>
          <a:stretch>
            <a:fillRect/>
          </a:stretch>
        </p:blipFill>
        <p:spPr>
          <a:xfrm>
            <a:off x="790575" y="4396539"/>
            <a:ext cx="10610850" cy="1178983"/>
          </a:xfrm>
          <a:prstGeom prst="rect">
            <a:avLst/>
          </a:prstGeom>
        </p:spPr>
      </p:pic>
    </p:spTree>
    <p:extLst>
      <p:ext uri="{BB962C8B-B14F-4D97-AF65-F5344CB8AC3E}">
        <p14:creationId xmlns:p14="http://schemas.microsoft.com/office/powerpoint/2010/main" val="70588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2122EA-0461-4565-944B-AB0328263E2B}"/>
              </a:ext>
            </a:extLst>
          </p:cNvPr>
          <p:cNvPicPr>
            <a:picLocks noChangeAspect="1"/>
          </p:cNvPicPr>
          <p:nvPr/>
        </p:nvPicPr>
        <p:blipFill>
          <a:blip r:embed="rId2"/>
          <a:stretch>
            <a:fillRect/>
          </a:stretch>
        </p:blipFill>
        <p:spPr>
          <a:xfrm>
            <a:off x="6617286" y="4610100"/>
            <a:ext cx="5010150" cy="2152650"/>
          </a:xfrm>
          <a:prstGeom prst="rect">
            <a:avLst/>
          </a:prstGeom>
        </p:spPr>
      </p:pic>
      <p:pic>
        <p:nvPicPr>
          <p:cNvPr id="4" name="Content Placeholder 3">
            <a:extLst>
              <a:ext uri="{FF2B5EF4-FFF2-40B4-BE49-F238E27FC236}">
                <a16:creationId xmlns:a16="http://schemas.microsoft.com/office/drawing/2014/main" id="{2F7572B8-010B-43E8-9030-A18544FB9C09}"/>
              </a:ext>
            </a:extLst>
          </p:cNvPr>
          <p:cNvPicPr>
            <a:picLocks noGrp="1" noChangeAspect="1"/>
          </p:cNvPicPr>
          <p:nvPr>
            <p:ph idx="1"/>
          </p:nvPr>
        </p:nvPicPr>
        <p:blipFill>
          <a:blip r:embed="rId3"/>
          <a:stretch>
            <a:fillRect/>
          </a:stretch>
        </p:blipFill>
        <p:spPr>
          <a:xfrm>
            <a:off x="766762" y="305594"/>
            <a:ext cx="5401451" cy="4342606"/>
          </a:xfrm>
          <a:prstGeom prst="rect">
            <a:avLst/>
          </a:prstGeom>
        </p:spPr>
      </p:pic>
      <p:pic>
        <p:nvPicPr>
          <p:cNvPr id="5" name="Picture 4">
            <a:extLst>
              <a:ext uri="{FF2B5EF4-FFF2-40B4-BE49-F238E27FC236}">
                <a16:creationId xmlns:a16="http://schemas.microsoft.com/office/drawing/2014/main" id="{97D74F50-0E8A-400E-B677-F48A7D7EA58B}"/>
              </a:ext>
            </a:extLst>
          </p:cNvPr>
          <p:cNvPicPr>
            <a:picLocks noChangeAspect="1"/>
          </p:cNvPicPr>
          <p:nvPr/>
        </p:nvPicPr>
        <p:blipFill>
          <a:blip r:embed="rId4"/>
          <a:stretch>
            <a:fillRect/>
          </a:stretch>
        </p:blipFill>
        <p:spPr>
          <a:xfrm>
            <a:off x="6168213" y="305594"/>
            <a:ext cx="5546346" cy="4342606"/>
          </a:xfrm>
          <a:prstGeom prst="rect">
            <a:avLst/>
          </a:prstGeom>
        </p:spPr>
      </p:pic>
    </p:spTree>
    <p:extLst>
      <p:ext uri="{BB962C8B-B14F-4D97-AF65-F5344CB8AC3E}">
        <p14:creationId xmlns:p14="http://schemas.microsoft.com/office/powerpoint/2010/main" val="1272157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971F-DE99-44EA-A97A-75B31D73441B}"/>
              </a:ext>
            </a:extLst>
          </p:cNvPr>
          <p:cNvSpPr>
            <a:spLocks noGrp="1"/>
          </p:cNvSpPr>
          <p:nvPr>
            <p:ph type="title"/>
          </p:nvPr>
        </p:nvSpPr>
        <p:spPr/>
        <p:txBody>
          <a:bodyPr/>
          <a:lstStyle/>
          <a:p>
            <a:r>
              <a:rPr lang="en-AU" dirty="0"/>
              <a:t>Luminosity and brightness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3A084E-5A54-4E08-8890-75F9938078E1}"/>
                  </a:ext>
                </a:extLst>
              </p:cNvPr>
              <p:cNvSpPr>
                <a:spLocks noGrp="1"/>
              </p:cNvSpPr>
              <p:nvPr>
                <p:ph idx="1"/>
              </p:nvPr>
            </p:nvSpPr>
            <p:spPr/>
            <p:txBody>
              <a:bodyPr>
                <a:normAutofit lnSpcReduction="10000"/>
              </a:bodyPr>
              <a:lstStyle/>
              <a:p>
                <a:r>
                  <a:rPr lang="en-AU" dirty="0"/>
                  <a:t>A star’s luminosity is its total energy output (W).</a:t>
                </a:r>
              </a:p>
              <a:p>
                <a:r>
                  <a:rPr lang="en-AU" dirty="0"/>
                  <a:t>A star’s brightness (or irradiance) is measured in Wm</a:t>
                </a:r>
                <a:r>
                  <a:rPr lang="en-AU" baseline="30000" dirty="0"/>
                  <a:t>-2</a:t>
                </a:r>
                <a:r>
                  <a:rPr lang="en-AU" dirty="0"/>
                  <a:t>:</a:t>
                </a:r>
                <a:br>
                  <a:rPr lang="en-AU" dirty="0"/>
                </a:br>
                <a:br>
                  <a:rPr lang="en-AU" dirty="0"/>
                </a:br>
                <a14:m>
                  <m:oMath xmlns:m="http://schemas.openxmlformats.org/officeDocument/2006/math">
                    <m:r>
                      <a:rPr lang="en-AU" b="0" i="1" smtClean="0">
                        <a:latin typeface="Cambria Math" panose="02040503050406030204" pitchFamily="18" charset="0"/>
                      </a:rPr>
                      <m:t>𝐵𝑟𝑖𝑔h𝑡𝑛𝑒𝑠𝑠</m:t>
                    </m:r>
                    <m:r>
                      <a:rPr lang="en-AU" b="0" i="1" smtClean="0">
                        <a:latin typeface="Cambria Math" panose="02040503050406030204" pitchFamily="18" charset="0"/>
                      </a:rPr>
                      <m:t>= </m:t>
                    </m:r>
                    <m:f>
                      <m:fPr>
                        <m:ctrlPr>
                          <a:rPr lang="en-AU" b="0" i="1" smtClean="0">
                            <a:latin typeface="Cambria Math" panose="02040503050406030204" pitchFamily="18" charset="0"/>
                          </a:rPr>
                        </m:ctrlPr>
                      </m:fPr>
                      <m:num>
                        <m:r>
                          <a:rPr lang="en-AU" b="0" i="1" smtClean="0">
                            <a:latin typeface="Cambria Math" panose="02040503050406030204" pitchFamily="18" charset="0"/>
                          </a:rPr>
                          <m:t>𝑙𝑢𝑚𝑖𝑛𝑜𝑠𝑖𝑡𝑦</m:t>
                        </m:r>
                      </m:num>
                      <m:den>
                        <m:r>
                          <a:rPr lang="en-AU" b="0" i="1" smtClean="0">
                            <a:latin typeface="Cambria Math" panose="02040503050406030204" pitchFamily="18" charset="0"/>
                          </a:rPr>
                          <m:t>4</m:t>
                        </m:r>
                        <m:r>
                          <a:rPr lang="en-AU" b="0" i="1" smtClean="0">
                            <a:latin typeface="Cambria Math" panose="02040503050406030204" pitchFamily="18" charset="0"/>
                            <a:sym typeface="Symbol" panose="05050102010706020507" pitchFamily="18" charset="2"/>
                          </a:rPr>
                          <m:t></m:t>
                        </m:r>
                        <m:sSup>
                          <m:sSupPr>
                            <m:ctrlPr>
                              <a:rPr lang="en-AU" b="0" i="1" smtClean="0">
                                <a:latin typeface="Cambria Math" panose="02040503050406030204" pitchFamily="18" charset="0"/>
                                <a:sym typeface="Symbol" panose="05050102010706020507" pitchFamily="18" charset="2"/>
                              </a:rPr>
                            </m:ctrlPr>
                          </m:sSupPr>
                          <m:e>
                            <m:r>
                              <a:rPr lang="en-AU" b="0" i="1" smtClean="0">
                                <a:latin typeface="Cambria Math" panose="02040503050406030204" pitchFamily="18" charset="0"/>
                                <a:sym typeface="Symbol" panose="05050102010706020507" pitchFamily="18" charset="2"/>
                              </a:rPr>
                              <m:t>𝑑</m:t>
                            </m:r>
                          </m:e>
                          <m:sup>
                            <m:r>
                              <a:rPr lang="en-AU" b="0" i="1" smtClean="0">
                                <a:latin typeface="Cambria Math" panose="02040503050406030204" pitchFamily="18" charset="0"/>
                                <a:sym typeface="Symbol" panose="05050102010706020507" pitchFamily="18" charset="2"/>
                              </a:rPr>
                              <m:t>2</m:t>
                            </m:r>
                          </m:sup>
                        </m:sSup>
                      </m:den>
                    </m:f>
                  </m:oMath>
                </a14:m>
                <a:endParaRPr lang="en-AU" b="0" dirty="0"/>
              </a:p>
              <a:p>
                <a:pPr marL="0" indent="0">
                  <a:buNone/>
                </a:pPr>
                <a:endParaRPr lang="en-AU" b="0" dirty="0"/>
              </a:p>
              <a:p>
                <a:r>
                  <a:rPr lang="en-AU" dirty="0"/>
                  <a:t>The brightness ratio of two objects with the same luminosity is given by the square of the ratio of their distances:</a:t>
                </a:r>
                <a:br>
                  <a:rPr lang="en-AU" dirty="0"/>
                </a:br>
                <a:br>
                  <a:rPr lang="en-AU" dirty="0"/>
                </a:br>
                <a14:m>
                  <m:oMath xmlns:m="http://schemas.openxmlformats.org/officeDocument/2006/math">
                    <m:f>
                      <m:fPr>
                        <m:ctrlPr>
                          <a:rPr lang="en-AU" i="1" smtClean="0">
                            <a:latin typeface="Cambria Math" panose="02040503050406030204" pitchFamily="18" charset="0"/>
                          </a:rPr>
                        </m:ctrlPr>
                      </m:fPr>
                      <m:num>
                        <m:sSub>
                          <m:sSubPr>
                            <m:ctrlPr>
                              <a:rPr lang="en-AU" i="1" smtClean="0">
                                <a:latin typeface="Cambria Math" panose="02040503050406030204" pitchFamily="18" charset="0"/>
                              </a:rPr>
                            </m:ctrlPr>
                          </m:sSubPr>
                          <m:e>
                            <m:r>
                              <a:rPr lang="en-AU" b="0" i="1" smtClean="0">
                                <a:latin typeface="Cambria Math" panose="02040503050406030204" pitchFamily="18" charset="0"/>
                              </a:rPr>
                              <m:t>𝑏</m:t>
                            </m:r>
                          </m:e>
                          <m:sub>
                            <m:r>
                              <a:rPr lang="en-AU" b="0" i="1" smtClean="0">
                                <a:latin typeface="Cambria Math" panose="02040503050406030204" pitchFamily="18" charset="0"/>
                              </a:rPr>
                              <m:t>1</m:t>
                            </m:r>
                          </m:sub>
                        </m:sSub>
                      </m:num>
                      <m:den>
                        <m:sSub>
                          <m:sSubPr>
                            <m:ctrlPr>
                              <a:rPr lang="en-AU" i="1" smtClean="0">
                                <a:latin typeface="Cambria Math" panose="02040503050406030204" pitchFamily="18" charset="0"/>
                              </a:rPr>
                            </m:ctrlPr>
                          </m:sSubPr>
                          <m:e>
                            <m:r>
                              <a:rPr lang="en-AU" b="0" i="1" smtClean="0">
                                <a:latin typeface="Cambria Math" panose="02040503050406030204" pitchFamily="18" charset="0"/>
                              </a:rPr>
                              <m:t>𝑏</m:t>
                            </m:r>
                          </m:e>
                          <m:sub>
                            <m:r>
                              <a:rPr lang="en-AU" b="0" i="1" smtClean="0">
                                <a:latin typeface="Cambria Math" panose="02040503050406030204" pitchFamily="18" charset="0"/>
                              </a:rPr>
                              <m:t>2</m:t>
                            </m:r>
                          </m:sub>
                        </m:sSub>
                      </m:den>
                    </m:f>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f>
                              <m:fPr>
                                <m:ctrlPr>
                                  <a:rPr lang="en-AU" b="0" i="1" smtClean="0">
                                    <a:latin typeface="Cambria Math" panose="02040503050406030204" pitchFamily="18" charset="0"/>
                                  </a:rPr>
                                </m:ctrlPr>
                              </m:fPr>
                              <m:num>
                                <m:sSub>
                                  <m:sSubPr>
                                    <m:ctrlPr>
                                      <a:rPr lang="en-AU" b="0" i="1" smtClean="0">
                                        <a:latin typeface="Cambria Math" panose="02040503050406030204" pitchFamily="18" charset="0"/>
                                      </a:rPr>
                                    </m:ctrlPr>
                                  </m:sSubPr>
                                  <m:e>
                                    <m:r>
                                      <a:rPr lang="en-AU" b="0" i="1" smtClean="0">
                                        <a:latin typeface="Cambria Math" panose="02040503050406030204" pitchFamily="18" charset="0"/>
                                      </a:rPr>
                                      <m:t>𝑑</m:t>
                                    </m:r>
                                  </m:e>
                                  <m:sub>
                                    <m:r>
                                      <a:rPr lang="en-AU" b="0" i="1" smtClean="0">
                                        <a:latin typeface="Cambria Math" panose="02040503050406030204" pitchFamily="18" charset="0"/>
                                      </a:rPr>
                                      <m:t>2</m:t>
                                    </m:r>
                                  </m:sub>
                                </m:sSub>
                              </m:num>
                              <m:den>
                                <m:sSub>
                                  <m:sSubPr>
                                    <m:ctrlPr>
                                      <a:rPr lang="en-AU" b="0" i="1" smtClean="0">
                                        <a:latin typeface="Cambria Math" panose="02040503050406030204" pitchFamily="18" charset="0"/>
                                      </a:rPr>
                                    </m:ctrlPr>
                                  </m:sSubPr>
                                  <m:e>
                                    <m:r>
                                      <a:rPr lang="en-AU" b="0" i="1" smtClean="0">
                                        <a:latin typeface="Cambria Math" panose="02040503050406030204" pitchFamily="18" charset="0"/>
                                      </a:rPr>
                                      <m:t>𝑑</m:t>
                                    </m:r>
                                  </m:e>
                                  <m:sub>
                                    <m:r>
                                      <a:rPr lang="en-AU" b="0" i="1" smtClean="0">
                                        <a:latin typeface="Cambria Math" panose="02040503050406030204" pitchFamily="18" charset="0"/>
                                      </a:rPr>
                                      <m:t>1</m:t>
                                    </m:r>
                                  </m:sub>
                                </m:sSub>
                              </m:den>
                            </m:f>
                          </m:e>
                        </m:d>
                      </m:e>
                      <m:sup>
                        <m:r>
                          <a:rPr lang="en-AU" b="0" i="1" smtClean="0">
                            <a:latin typeface="Cambria Math" panose="02040503050406030204" pitchFamily="18" charset="0"/>
                          </a:rPr>
                          <m:t>2</m:t>
                        </m:r>
                      </m:sup>
                    </m:sSup>
                  </m:oMath>
                </a14:m>
                <a:endParaRPr lang="en-AU" dirty="0"/>
              </a:p>
              <a:p>
                <a:pPr marL="0" indent="0">
                  <a:buNone/>
                </a:pPr>
                <a:endParaRPr lang="en-AU" dirty="0"/>
              </a:p>
              <a:p>
                <a:pPr marL="0" indent="0">
                  <a:buNone/>
                </a:pPr>
                <a:endParaRPr lang="en-AU" baseline="30000" dirty="0"/>
              </a:p>
            </p:txBody>
          </p:sp>
        </mc:Choice>
        <mc:Fallback xmlns="">
          <p:sp>
            <p:nvSpPr>
              <p:cNvPr id="3" name="Content Placeholder 2">
                <a:extLst>
                  <a:ext uri="{FF2B5EF4-FFF2-40B4-BE49-F238E27FC236}">
                    <a16:creationId xmlns:a16="http://schemas.microsoft.com/office/drawing/2014/main" id="{853A084E-5A54-4E08-8890-75F9938078E1}"/>
                  </a:ext>
                </a:extLst>
              </p:cNvPr>
              <p:cNvSpPr>
                <a:spLocks noGrp="1" noRot="1" noChangeAspect="1" noMove="1" noResize="1" noEditPoints="1" noAdjustHandles="1" noChangeArrowheads="1" noChangeShapeType="1" noTextEdit="1"/>
              </p:cNvSpPr>
              <p:nvPr>
                <p:ph idx="1"/>
              </p:nvPr>
            </p:nvSpPr>
            <p:spPr>
              <a:blipFill>
                <a:blip r:embed="rId3"/>
                <a:stretch>
                  <a:fillRect l="-1043" t="-3081" b="-140"/>
                </a:stretch>
              </a:blipFill>
            </p:spPr>
            <p:txBody>
              <a:bodyPr/>
              <a:lstStyle/>
              <a:p>
                <a:r>
                  <a:rPr lang="en-AU">
                    <a:noFill/>
                  </a:rPr>
                  <a:t> </a:t>
                </a:r>
              </a:p>
            </p:txBody>
          </p:sp>
        </mc:Fallback>
      </mc:AlternateContent>
    </p:spTree>
    <p:extLst>
      <p:ext uri="{BB962C8B-B14F-4D97-AF65-F5344CB8AC3E}">
        <p14:creationId xmlns:p14="http://schemas.microsoft.com/office/powerpoint/2010/main" val="3254831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438B96-CBDF-416E-8F90-C998A3A44C8C}"/>
              </a:ext>
            </a:extLst>
          </p:cNvPr>
          <p:cNvPicPr>
            <a:picLocks noChangeAspect="1"/>
          </p:cNvPicPr>
          <p:nvPr/>
        </p:nvPicPr>
        <p:blipFill>
          <a:blip r:embed="rId2"/>
          <a:stretch>
            <a:fillRect/>
          </a:stretch>
        </p:blipFill>
        <p:spPr>
          <a:xfrm>
            <a:off x="928687" y="2824084"/>
            <a:ext cx="10344150" cy="691317"/>
          </a:xfrm>
          <a:prstGeom prst="rect">
            <a:avLst/>
          </a:prstGeom>
        </p:spPr>
      </p:pic>
      <p:pic>
        <p:nvPicPr>
          <p:cNvPr id="10" name="Picture 9">
            <a:extLst>
              <a:ext uri="{FF2B5EF4-FFF2-40B4-BE49-F238E27FC236}">
                <a16:creationId xmlns:a16="http://schemas.microsoft.com/office/drawing/2014/main" id="{7928C516-36AB-418C-9EBE-DD878EEFC7CD}"/>
              </a:ext>
            </a:extLst>
          </p:cNvPr>
          <p:cNvPicPr>
            <a:picLocks noChangeAspect="1"/>
          </p:cNvPicPr>
          <p:nvPr/>
        </p:nvPicPr>
        <p:blipFill>
          <a:blip r:embed="rId3"/>
          <a:stretch>
            <a:fillRect/>
          </a:stretch>
        </p:blipFill>
        <p:spPr>
          <a:xfrm>
            <a:off x="1019175" y="842962"/>
            <a:ext cx="10163175" cy="1362075"/>
          </a:xfrm>
          <a:prstGeom prst="rect">
            <a:avLst/>
          </a:prstGeom>
        </p:spPr>
      </p:pic>
    </p:spTree>
    <p:extLst>
      <p:ext uri="{BB962C8B-B14F-4D97-AF65-F5344CB8AC3E}">
        <p14:creationId xmlns:p14="http://schemas.microsoft.com/office/powerpoint/2010/main" val="109923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7CE50-D38B-4066-AAE0-0DA2F52FBBAD}"/>
              </a:ext>
            </a:extLst>
          </p:cNvPr>
          <p:cNvSpPr>
            <a:spLocks noGrp="1"/>
          </p:cNvSpPr>
          <p:nvPr>
            <p:ph type="title"/>
          </p:nvPr>
        </p:nvSpPr>
        <p:spPr>
          <a:xfrm>
            <a:off x="457200" y="365125"/>
            <a:ext cx="10515600" cy="1325563"/>
          </a:xfrm>
        </p:spPr>
        <p:txBody>
          <a:bodyPr/>
          <a:lstStyle/>
          <a:p>
            <a:r>
              <a:rPr lang="en-AU" dirty="0"/>
              <a:t>Star colour and temperature</a:t>
            </a:r>
          </a:p>
        </p:txBody>
      </p:sp>
      <p:pic>
        <p:nvPicPr>
          <p:cNvPr id="5" name="Content Placeholder 4">
            <a:extLst>
              <a:ext uri="{FF2B5EF4-FFF2-40B4-BE49-F238E27FC236}">
                <a16:creationId xmlns:a16="http://schemas.microsoft.com/office/drawing/2014/main" id="{6B210BE5-957A-4239-8BA9-393CE23D3086}"/>
              </a:ext>
            </a:extLst>
          </p:cNvPr>
          <p:cNvPicPr>
            <a:picLocks noGrp="1" noChangeAspect="1"/>
          </p:cNvPicPr>
          <p:nvPr>
            <p:ph idx="1"/>
          </p:nvPr>
        </p:nvPicPr>
        <p:blipFill>
          <a:blip r:embed="rId3"/>
          <a:stretch>
            <a:fillRect/>
          </a:stretch>
        </p:blipFill>
        <p:spPr>
          <a:xfrm>
            <a:off x="7134225" y="365125"/>
            <a:ext cx="4870898" cy="3159125"/>
          </a:xfrm>
          <a:prstGeom prst="rect">
            <a:avLst/>
          </a:prstGeom>
        </p:spPr>
      </p:pic>
      <p:pic>
        <p:nvPicPr>
          <p:cNvPr id="4" name="Picture 3">
            <a:extLst>
              <a:ext uri="{FF2B5EF4-FFF2-40B4-BE49-F238E27FC236}">
                <a16:creationId xmlns:a16="http://schemas.microsoft.com/office/drawing/2014/main" id="{C4B852A7-479B-45A2-B5B0-B6FE3B65FC75}"/>
              </a:ext>
            </a:extLst>
          </p:cNvPr>
          <p:cNvPicPr>
            <a:picLocks noChangeAspect="1"/>
          </p:cNvPicPr>
          <p:nvPr/>
        </p:nvPicPr>
        <p:blipFill>
          <a:blip r:embed="rId4"/>
          <a:stretch>
            <a:fillRect/>
          </a:stretch>
        </p:blipFill>
        <p:spPr>
          <a:xfrm>
            <a:off x="380999" y="2514599"/>
            <a:ext cx="6914673" cy="3600451"/>
          </a:xfrm>
          <a:prstGeom prst="rect">
            <a:avLst/>
          </a:prstGeom>
        </p:spPr>
      </p:pic>
    </p:spTree>
    <p:extLst>
      <p:ext uri="{BB962C8B-B14F-4D97-AF65-F5344CB8AC3E}">
        <p14:creationId xmlns:p14="http://schemas.microsoft.com/office/powerpoint/2010/main" val="291457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B86-9D01-448D-BFCC-7CE4DD31D335}"/>
              </a:ext>
            </a:extLst>
          </p:cNvPr>
          <p:cNvSpPr>
            <a:spLocks noGrp="1"/>
          </p:cNvSpPr>
          <p:nvPr>
            <p:ph type="title"/>
          </p:nvPr>
        </p:nvSpPr>
        <p:spPr/>
        <p:txBody>
          <a:bodyPr/>
          <a:lstStyle/>
          <a:p>
            <a:r>
              <a:rPr lang="en-AU" dirty="0"/>
              <a:t>What we’ll cover</a:t>
            </a:r>
          </a:p>
        </p:txBody>
      </p:sp>
      <p:sp>
        <p:nvSpPr>
          <p:cNvPr id="3" name="Content Placeholder 2">
            <a:extLst>
              <a:ext uri="{FF2B5EF4-FFF2-40B4-BE49-F238E27FC236}">
                <a16:creationId xmlns:a16="http://schemas.microsoft.com/office/drawing/2014/main" id="{7D47E743-DB04-48D8-ABD5-FFFE3A8A4CC2}"/>
              </a:ext>
            </a:extLst>
          </p:cNvPr>
          <p:cNvSpPr>
            <a:spLocks noGrp="1"/>
          </p:cNvSpPr>
          <p:nvPr>
            <p:ph idx="1"/>
          </p:nvPr>
        </p:nvSpPr>
        <p:spPr/>
        <p:txBody>
          <a:bodyPr/>
          <a:lstStyle/>
          <a:p>
            <a:r>
              <a:rPr lang="en-AU" dirty="0"/>
              <a:t>The Big Bang and the formation of stars and galaxies</a:t>
            </a:r>
          </a:p>
          <a:p>
            <a:r>
              <a:rPr lang="en-AU" dirty="0"/>
              <a:t>Nuclear chemistry and the characteristics of </a:t>
            </a:r>
            <a:r>
              <a:rPr lang="en-AU" dirty="0">
                <a:sym typeface="Symbol" panose="05050102010706020507" pitchFamily="18" charset="2"/>
              </a:rPr>
              <a:t>, , and  radiation</a:t>
            </a:r>
          </a:p>
          <a:p>
            <a:r>
              <a:rPr lang="en-AU" dirty="0">
                <a:sym typeface="Symbol" panose="05050102010706020507" pitchFamily="18" charset="2"/>
              </a:rPr>
              <a:t>Blackbody radiation and stellar luminosity</a:t>
            </a:r>
            <a:endParaRPr lang="en-AU" dirty="0"/>
          </a:p>
        </p:txBody>
      </p:sp>
    </p:spTree>
    <p:extLst>
      <p:ext uri="{BB962C8B-B14F-4D97-AF65-F5344CB8AC3E}">
        <p14:creationId xmlns:p14="http://schemas.microsoft.com/office/powerpoint/2010/main" val="1852200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9C0D7A4-D358-41D7-A501-5F8AF54226D2}"/>
              </a:ext>
            </a:extLst>
          </p:cNvPr>
          <p:cNvPicPr>
            <a:picLocks noGrp="1" noChangeAspect="1"/>
          </p:cNvPicPr>
          <p:nvPr>
            <p:ph idx="1"/>
          </p:nvPr>
        </p:nvPicPr>
        <p:blipFill>
          <a:blip r:embed="rId2"/>
          <a:stretch>
            <a:fillRect/>
          </a:stretch>
        </p:blipFill>
        <p:spPr>
          <a:xfrm>
            <a:off x="723900" y="558006"/>
            <a:ext cx="10401300" cy="1705946"/>
          </a:xfrm>
          <a:prstGeom prst="rect">
            <a:avLst/>
          </a:prstGeom>
        </p:spPr>
      </p:pic>
      <p:pic>
        <p:nvPicPr>
          <p:cNvPr id="5" name="Picture 4">
            <a:extLst>
              <a:ext uri="{FF2B5EF4-FFF2-40B4-BE49-F238E27FC236}">
                <a16:creationId xmlns:a16="http://schemas.microsoft.com/office/drawing/2014/main" id="{3B0F8552-47F4-4038-984F-A87D22C9F785}"/>
              </a:ext>
            </a:extLst>
          </p:cNvPr>
          <p:cNvPicPr>
            <a:picLocks noChangeAspect="1"/>
          </p:cNvPicPr>
          <p:nvPr/>
        </p:nvPicPr>
        <p:blipFill>
          <a:blip r:embed="rId3"/>
          <a:stretch>
            <a:fillRect/>
          </a:stretch>
        </p:blipFill>
        <p:spPr>
          <a:xfrm>
            <a:off x="723900" y="2738437"/>
            <a:ext cx="8039100" cy="394474"/>
          </a:xfrm>
          <a:prstGeom prst="rect">
            <a:avLst/>
          </a:prstGeom>
        </p:spPr>
      </p:pic>
      <p:pic>
        <p:nvPicPr>
          <p:cNvPr id="6" name="Picture 5">
            <a:extLst>
              <a:ext uri="{FF2B5EF4-FFF2-40B4-BE49-F238E27FC236}">
                <a16:creationId xmlns:a16="http://schemas.microsoft.com/office/drawing/2014/main" id="{74D3F920-8B70-46D0-A3AB-C83CAC0ADAD7}"/>
              </a:ext>
            </a:extLst>
          </p:cNvPr>
          <p:cNvPicPr>
            <a:picLocks noChangeAspect="1"/>
          </p:cNvPicPr>
          <p:nvPr/>
        </p:nvPicPr>
        <p:blipFill>
          <a:blip r:embed="rId4"/>
          <a:stretch>
            <a:fillRect/>
          </a:stretch>
        </p:blipFill>
        <p:spPr>
          <a:xfrm>
            <a:off x="723900" y="3607396"/>
            <a:ext cx="10444847" cy="869354"/>
          </a:xfrm>
          <a:prstGeom prst="rect">
            <a:avLst/>
          </a:prstGeom>
        </p:spPr>
      </p:pic>
    </p:spTree>
    <p:extLst>
      <p:ext uri="{BB962C8B-B14F-4D97-AF65-F5344CB8AC3E}">
        <p14:creationId xmlns:p14="http://schemas.microsoft.com/office/powerpoint/2010/main" val="11130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C339-6A0E-4A6D-BA71-68D12A4F2FDB}"/>
              </a:ext>
            </a:extLst>
          </p:cNvPr>
          <p:cNvSpPr>
            <a:spLocks noGrp="1"/>
          </p:cNvSpPr>
          <p:nvPr>
            <p:ph type="title"/>
          </p:nvPr>
        </p:nvSpPr>
        <p:spPr/>
        <p:txBody>
          <a:bodyPr/>
          <a:lstStyle/>
          <a:p>
            <a:r>
              <a:rPr lang="en-AU" dirty="0"/>
              <a:t>Star and galaxy formation summarised</a:t>
            </a:r>
          </a:p>
        </p:txBody>
      </p:sp>
      <p:sp>
        <p:nvSpPr>
          <p:cNvPr id="3" name="Content Placeholder 2">
            <a:extLst>
              <a:ext uri="{FF2B5EF4-FFF2-40B4-BE49-F238E27FC236}">
                <a16:creationId xmlns:a16="http://schemas.microsoft.com/office/drawing/2014/main" id="{22FA3091-C1FF-4E6B-95F1-5CF5ED4DA3F1}"/>
              </a:ext>
            </a:extLst>
          </p:cNvPr>
          <p:cNvSpPr>
            <a:spLocks noGrp="1"/>
          </p:cNvSpPr>
          <p:nvPr>
            <p:ph idx="1"/>
          </p:nvPr>
        </p:nvSpPr>
        <p:spPr/>
        <p:txBody>
          <a:bodyPr>
            <a:normAutofit fontScale="92500" lnSpcReduction="10000"/>
          </a:bodyPr>
          <a:lstStyle/>
          <a:p>
            <a:r>
              <a:rPr lang="en-AU" dirty="0"/>
              <a:t>Big Bang (BB):</a:t>
            </a:r>
          </a:p>
          <a:p>
            <a:pPr marL="457200" lvl="1" indent="0">
              <a:buNone/>
            </a:pPr>
            <a:r>
              <a:rPr lang="en-AU" dirty="0"/>
              <a:t>Matter and antimatter, and resultant annihilation</a:t>
            </a:r>
          </a:p>
          <a:p>
            <a:r>
              <a:rPr lang="en-AU" dirty="0"/>
              <a:t>BB + 300 000 years:</a:t>
            </a:r>
          </a:p>
          <a:p>
            <a:pPr marL="457200" lvl="1" indent="0">
              <a:buNone/>
            </a:pPr>
            <a:r>
              <a:rPr lang="en-AU" dirty="0"/>
              <a:t>A lumpy Universe, with gas clouds separated by vast distances. Gas clouds were themselves lumpy</a:t>
            </a:r>
          </a:p>
          <a:p>
            <a:r>
              <a:rPr lang="en-AU" dirty="0"/>
              <a:t>BB + 10</a:t>
            </a:r>
            <a:r>
              <a:rPr lang="en-AU" baseline="30000" dirty="0"/>
              <a:t>6</a:t>
            </a:r>
            <a:r>
              <a:rPr lang="en-AU" dirty="0"/>
              <a:t> – BB + 10</a:t>
            </a:r>
            <a:r>
              <a:rPr lang="en-AU" baseline="30000" dirty="0"/>
              <a:t>9</a:t>
            </a:r>
            <a:r>
              <a:rPr lang="en-AU" dirty="0"/>
              <a:t> years:</a:t>
            </a:r>
          </a:p>
          <a:p>
            <a:pPr marL="457200" lvl="1" indent="0">
              <a:buNone/>
            </a:pPr>
            <a:r>
              <a:rPr lang="en-AU" dirty="0"/>
              <a:t>Within protogalaxies (gas clouds), accumulation of matter at denser parts of cloud occurs. Gas clouds spinning as a result of matter/antimatter annihilation and forces associated with BB</a:t>
            </a:r>
          </a:p>
          <a:p>
            <a:r>
              <a:rPr lang="en-AU" dirty="0"/>
              <a:t>Later:</a:t>
            </a:r>
          </a:p>
          <a:p>
            <a:pPr marL="457200" lvl="1" indent="0">
              <a:buNone/>
            </a:pPr>
            <a:r>
              <a:rPr lang="en-AU" dirty="0"/>
              <a:t>Flattening of gas clouds, rotation increases with aggregation of further matter, star and galaxy formation </a:t>
            </a:r>
          </a:p>
        </p:txBody>
      </p:sp>
    </p:spTree>
    <p:extLst>
      <p:ext uri="{BB962C8B-B14F-4D97-AF65-F5344CB8AC3E}">
        <p14:creationId xmlns:p14="http://schemas.microsoft.com/office/powerpoint/2010/main" val="146964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2B3D57-104B-4736-A43E-7F747737FC78}"/>
              </a:ext>
            </a:extLst>
          </p:cNvPr>
          <p:cNvPicPr>
            <a:picLocks noChangeAspect="1"/>
          </p:cNvPicPr>
          <p:nvPr/>
        </p:nvPicPr>
        <p:blipFill>
          <a:blip r:embed="rId2"/>
          <a:stretch>
            <a:fillRect/>
          </a:stretch>
        </p:blipFill>
        <p:spPr>
          <a:xfrm>
            <a:off x="188067" y="2078678"/>
            <a:ext cx="11787357" cy="2874322"/>
          </a:xfrm>
          <a:prstGeom prst="rect">
            <a:avLst/>
          </a:prstGeom>
        </p:spPr>
      </p:pic>
    </p:spTree>
    <p:extLst>
      <p:ext uri="{BB962C8B-B14F-4D97-AF65-F5344CB8AC3E}">
        <p14:creationId xmlns:p14="http://schemas.microsoft.com/office/powerpoint/2010/main" val="4333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6A8BF9-0A8D-4934-8EF2-1200BCCBD09E}"/>
              </a:ext>
            </a:extLst>
          </p:cNvPr>
          <p:cNvPicPr>
            <a:picLocks noChangeAspect="1"/>
          </p:cNvPicPr>
          <p:nvPr/>
        </p:nvPicPr>
        <p:blipFill>
          <a:blip r:embed="rId3"/>
          <a:stretch>
            <a:fillRect/>
          </a:stretch>
        </p:blipFill>
        <p:spPr>
          <a:xfrm>
            <a:off x="7557254" y="2495955"/>
            <a:ext cx="3790950" cy="1905000"/>
          </a:xfrm>
          <a:prstGeom prst="rect">
            <a:avLst/>
          </a:prstGeom>
        </p:spPr>
      </p:pic>
      <p:sp>
        <p:nvSpPr>
          <p:cNvPr id="3" name="Content Placeholder 2">
            <a:extLst>
              <a:ext uri="{FF2B5EF4-FFF2-40B4-BE49-F238E27FC236}">
                <a16:creationId xmlns:a16="http://schemas.microsoft.com/office/drawing/2014/main" id="{6524AC84-E191-43CE-A7D6-2128C34D36EB}"/>
              </a:ext>
            </a:extLst>
          </p:cNvPr>
          <p:cNvSpPr>
            <a:spLocks noGrp="1"/>
          </p:cNvSpPr>
          <p:nvPr>
            <p:ph idx="1"/>
          </p:nvPr>
        </p:nvSpPr>
        <p:spPr/>
        <p:txBody>
          <a:bodyPr/>
          <a:lstStyle/>
          <a:p>
            <a:r>
              <a:rPr lang="en-AU" dirty="0"/>
              <a:t>Cosmic background radiation – predicted by Friedman (1940s) and mapped by the COBE satellite (1990s).  This is </a:t>
            </a:r>
            <a:br>
              <a:rPr lang="en-AU" dirty="0"/>
            </a:br>
            <a:r>
              <a:rPr lang="en-AU" dirty="0"/>
              <a:t>the remnant energy associated with the </a:t>
            </a:r>
            <a:br>
              <a:rPr lang="en-AU" dirty="0"/>
            </a:br>
            <a:r>
              <a:rPr lang="en-AU" dirty="0"/>
              <a:t>Big Bang and corresponds to a near-uniform</a:t>
            </a:r>
            <a:br>
              <a:rPr lang="en-AU" dirty="0"/>
            </a:br>
            <a:r>
              <a:rPr lang="en-AU" dirty="0"/>
              <a:t>temperature of ~ 3K.</a:t>
            </a:r>
          </a:p>
          <a:p>
            <a:r>
              <a:rPr lang="en-AU" dirty="0"/>
              <a:t>Red shift of light from distant galaxies -&gt; </a:t>
            </a:r>
            <a:br>
              <a:rPr lang="en-AU" dirty="0"/>
            </a:br>
            <a:r>
              <a:rPr lang="en-AU" dirty="0"/>
              <a:t>universe is expanding in all directions</a:t>
            </a:r>
          </a:p>
          <a:p>
            <a:r>
              <a:rPr lang="en-AU" dirty="0"/>
              <a:t>He (25%) - H (75%) ratio consistent with Big Bang</a:t>
            </a:r>
          </a:p>
          <a:p>
            <a:r>
              <a:rPr lang="en-AU" dirty="0"/>
              <a:t>The presence of radio galaxies and blue stars in deep space indicate young galaxies and aging </a:t>
            </a:r>
          </a:p>
        </p:txBody>
      </p:sp>
      <p:sp>
        <p:nvSpPr>
          <p:cNvPr id="2" name="Title 1">
            <a:extLst>
              <a:ext uri="{FF2B5EF4-FFF2-40B4-BE49-F238E27FC236}">
                <a16:creationId xmlns:a16="http://schemas.microsoft.com/office/drawing/2014/main" id="{B9AB3116-0FDD-4738-B72C-5B11A5E87512}"/>
              </a:ext>
            </a:extLst>
          </p:cNvPr>
          <p:cNvSpPr>
            <a:spLocks noGrp="1"/>
          </p:cNvSpPr>
          <p:nvPr>
            <p:ph type="title"/>
          </p:nvPr>
        </p:nvSpPr>
        <p:spPr/>
        <p:txBody>
          <a:bodyPr/>
          <a:lstStyle/>
          <a:p>
            <a:r>
              <a:rPr lang="en-AU" dirty="0"/>
              <a:t>Evidence for the Big Bang</a:t>
            </a:r>
          </a:p>
        </p:txBody>
      </p:sp>
    </p:spTree>
    <p:extLst>
      <p:ext uri="{BB962C8B-B14F-4D97-AF65-F5344CB8AC3E}">
        <p14:creationId xmlns:p14="http://schemas.microsoft.com/office/powerpoint/2010/main" val="138531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17188-97EB-4322-8F81-4528FD6918BC}"/>
              </a:ext>
            </a:extLst>
          </p:cNvPr>
          <p:cNvSpPr>
            <a:spLocks noGrp="1"/>
          </p:cNvSpPr>
          <p:nvPr>
            <p:ph type="title"/>
          </p:nvPr>
        </p:nvSpPr>
        <p:spPr/>
        <p:txBody>
          <a:bodyPr/>
          <a:lstStyle/>
          <a:p>
            <a:r>
              <a:rPr lang="en-AU" dirty="0"/>
              <a:t>More on the Big Bang</a:t>
            </a:r>
          </a:p>
        </p:txBody>
      </p:sp>
      <p:sp>
        <p:nvSpPr>
          <p:cNvPr id="3" name="Content Placeholder 2">
            <a:extLst>
              <a:ext uri="{FF2B5EF4-FFF2-40B4-BE49-F238E27FC236}">
                <a16:creationId xmlns:a16="http://schemas.microsoft.com/office/drawing/2014/main" id="{8709DB94-7338-412D-8F0A-2A35C7F5C641}"/>
              </a:ext>
            </a:extLst>
          </p:cNvPr>
          <p:cNvSpPr>
            <a:spLocks noGrp="1"/>
          </p:cNvSpPr>
          <p:nvPr>
            <p:ph idx="1"/>
          </p:nvPr>
        </p:nvSpPr>
        <p:spPr/>
        <p:txBody>
          <a:bodyPr/>
          <a:lstStyle/>
          <a:p>
            <a:r>
              <a:rPr lang="en-AU" dirty="0"/>
              <a:t>The Universe started as intense heat (10</a:t>
            </a:r>
            <a:r>
              <a:rPr lang="en-AU" baseline="30000" dirty="0"/>
              <a:t>32</a:t>
            </a:r>
            <a:r>
              <a:rPr lang="en-AU" dirty="0"/>
              <a:t> K) and is cooling as it expands</a:t>
            </a:r>
          </a:p>
          <a:p>
            <a:r>
              <a:rPr lang="en-AU" dirty="0"/>
              <a:t>The Universe was compressed into zero volume (having infinite density)  ~ 13.7 billion years ago</a:t>
            </a:r>
          </a:p>
          <a:p>
            <a:r>
              <a:rPr lang="en-AU" dirty="0"/>
              <a:t>The Universe started as energy, condensing to simple particles first, then to more complex particles as the temperature fell</a:t>
            </a:r>
          </a:p>
          <a:p>
            <a:r>
              <a:rPr lang="en-AU" dirty="0"/>
              <a:t>Gravity acted to form stars and galaxies</a:t>
            </a:r>
          </a:p>
        </p:txBody>
      </p:sp>
      <p:pic>
        <p:nvPicPr>
          <p:cNvPr id="4" name="Picture 3">
            <a:extLst>
              <a:ext uri="{FF2B5EF4-FFF2-40B4-BE49-F238E27FC236}">
                <a16:creationId xmlns:a16="http://schemas.microsoft.com/office/drawing/2014/main" id="{397085E7-FD8E-4C08-9DA2-D86AE326051A}"/>
              </a:ext>
            </a:extLst>
          </p:cNvPr>
          <p:cNvPicPr>
            <a:picLocks noChangeAspect="1"/>
          </p:cNvPicPr>
          <p:nvPr/>
        </p:nvPicPr>
        <p:blipFill>
          <a:blip r:embed="rId3"/>
          <a:stretch>
            <a:fillRect/>
          </a:stretch>
        </p:blipFill>
        <p:spPr>
          <a:xfrm>
            <a:off x="7976681" y="4542955"/>
            <a:ext cx="3179627" cy="1955509"/>
          </a:xfrm>
          <a:prstGeom prst="rect">
            <a:avLst/>
          </a:prstGeom>
        </p:spPr>
      </p:pic>
    </p:spTree>
    <p:extLst>
      <p:ext uri="{BB962C8B-B14F-4D97-AF65-F5344CB8AC3E}">
        <p14:creationId xmlns:p14="http://schemas.microsoft.com/office/powerpoint/2010/main" val="114672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07C8D-A01B-4E2A-A997-AAEBC1EAE98A}"/>
              </a:ext>
            </a:extLst>
          </p:cNvPr>
          <p:cNvPicPr>
            <a:picLocks noChangeAspect="1"/>
          </p:cNvPicPr>
          <p:nvPr/>
        </p:nvPicPr>
        <p:blipFill>
          <a:blip r:embed="rId2"/>
          <a:stretch>
            <a:fillRect/>
          </a:stretch>
        </p:blipFill>
        <p:spPr>
          <a:xfrm>
            <a:off x="1041366" y="184420"/>
            <a:ext cx="10009255" cy="6481030"/>
          </a:xfrm>
          <a:prstGeom prst="rect">
            <a:avLst/>
          </a:prstGeom>
        </p:spPr>
      </p:pic>
    </p:spTree>
    <p:extLst>
      <p:ext uri="{BB962C8B-B14F-4D97-AF65-F5344CB8AC3E}">
        <p14:creationId xmlns:p14="http://schemas.microsoft.com/office/powerpoint/2010/main" val="154003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9E855A-E1B2-4343-9018-C33EC90A0508}"/>
              </a:ext>
            </a:extLst>
          </p:cNvPr>
          <p:cNvPicPr>
            <a:picLocks noChangeAspect="1"/>
          </p:cNvPicPr>
          <p:nvPr/>
        </p:nvPicPr>
        <p:blipFill>
          <a:blip r:embed="rId3"/>
          <a:stretch>
            <a:fillRect/>
          </a:stretch>
        </p:blipFill>
        <p:spPr>
          <a:xfrm>
            <a:off x="862215" y="141215"/>
            <a:ext cx="9702023" cy="6716785"/>
          </a:xfrm>
          <a:prstGeom prst="rect">
            <a:avLst/>
          </a:prstGeom>
        </p:spPr>
      </p:pic>
    </p:spTree>
    <p:extLst>
      <p:ext uri="{BB962C8B-B14F-4D97-AF65-F5344CB8AC3E}">
        <p14:creationId xmlns:p14="http://schemas.microsoft.com/office/powerpoint/2010/main" val="700008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5D186D-E4EF-4A3D-B3A1-5A9788E614BB}"/>
              </a:ext>
            </a:extLst>
          </p:cNvPr>
          <p:cNvPicPr>
            <a:picLocks noChangeAspect="1"/>
          </p:cNvPicPr>
          <p:nvPr/>
        </p:nvPicPr>
        <p:blipFill>
          <a:blip r:embed="rId2"/>
          <a:stretch>
            <a:fillRect/>
          </a:stretch>
        </p:blipFill>
        <p:spPr>
          <a:xfrm>
            <a:off x="421736" y="706622"/>
            <a:ext cx="5429250" cy="1390650"/>
          </a:xfrm>
          <a:prstGeom prst="rect">
            <a:avLst/>
          </a:prstGeom>
        </p:spPr>
      </p:pic>
      <p:pic>
        <p:nvPicPr>
          <p:cNvPr id="5" name="Picture 4">
            <a:extLst>
              <a:ext uri="{FF2B5EF4-FFF2-40B4-BE49-F238E27FC236}">
                <a16:creationId xmlns:a16="http://schemas.microsoft.com/office/drawing/2014/main" id="{713D7F9E-3D15-49BE-8368-88FD68E674C7}"/>
              </a:ext>
            </a:extLst>
          </p:cNvPr>
          <p:cNvPicPr>
            <a:picLocks noChangeAspect="1"/>
          </p:cNvPicPr>
          <p:nvPr/>
        </p:nvPicPr>
        <p:blipFill>
          <a:blip r:embed="rId3"/>
          <a:stretch>
            <a:fillRect/>
          </a:stretch>
        </p:blipFill>
        <p:spPr>
          <a:xfrm>
            <a:off x="421736" y="2836118"/>
            <a:ext cx="5200650" cy="1419225"/>
          </a:xfrm>
          <a:prstGeom prst="rect">
            <a:avLst/>
          </a:prstGeom>
        </p:spPr>
      </p:pic>
      <p:pic>
        <p:nvPicPr>
          <p:cNvPr id="6" name="Picture 5">
            <a:extLst>
              <a:ext uri="{FF2B5EF4-FFF2-40B4-BE49-F238E27FC236}">
                <a16:creationId xmlns:a16="http://schemas.microsoft.com/office/drawing/2014/main" id="{A4C3BEFF-15B6-4BCB-8CD8-4AAA150F0C04}"/>
              </a:ext>
            </a:extLst>
          </p:cNvPr>
          <p:cNvPicPr>
            <a:picLocks noChangeAspect="1"/>
          </p:cNvPicPr>
          <p:nvPr/>
        </p:nvPicPr>
        <p:blipFill>
          <a:blip r:embed="rId4"/>
          <a:stretch>
            <a:fillRect/>
          </a:stretch>
        </p:blipFill>
        <p:spPr>
          <a:xfrm>
            <a:off x="421736" y="4915913"/>
            <a:ext cx="5343525" cy="1695450"/>
          </a:xfrm>
          <a:prstGeom prst="rect">
            <a:avLst/>
          </a:prstGeom>
        </p:spPr>
      </p:pic>
      <p:pic>
        <p:nvPicPr>
          <p:cNvPr id="7" name="Picture 6">
            <a:extLst>
              <a:ext uri="{FF2B5EF4-FFF2-40B4-BE49-F238E27FC236}">
                <a16:creationId xmlns:a16="http://schemas.microsoft.com/office/drawing/2014/main" id="{5BDEA386-5732-496F-8496-5B3DD27D7056}"/>
              </a:ext>
            </a:extLst>
          </p:cNvPr>
          <p:cNvPicPr>
            <a:picLocks noChangeAspect="1"/>
          </p:cNvPicPr>
          <p:nvPr/>
        </p:nvPicPr>
        <p:blipFill>
          <a:blip r:embed="rId5"/>
          <a:stretch>
            <a:fillRect/>
          </a:stretch>
        </p:blipFill>
        <p:spPr>
          <a:xfrm>
            <a:off x="6643079" y="458972"/>
            <a:ext cx="5248275" cy="1885950"/>
          </a:xfrm>
          <a:prstGeom prst="rect">
            <a:avLst/>
          </a:prstGeom>
        </p:spPr>
      </p:pic>
      <p:pic>
        <p:nvPicPr>
          <p:cNvPr id="8" name="Picture 7">
            <a:extLst>
              <a:ext uri="{FF2B5EF4-FFF2-40B4-BE49-F238E27FC236}">
                <a16:creationId xmlns:a16="http://schemas.microsoft.com/office/drawing/2014/main" id="{E3D9E743-DC02-4446-A27F-D1CE3B86A089}"/>
              </a:ext>
            </a:extLst>
          </p:cNvPr>
          <p:cNvPicPr>
            <a:picLocks noChangeAspect="1"/>
          </p:cNvPicPr>
          <p:nvPr/>
        </p:nvPicPr>
        <p:blipFill>
          <a:blip r:embed="rId6"/>
          <a:stretch>
            <a:fillRect/>
          </a:stretch>
        </p:blipFill>
        <p:spPr>
          <a:xfrm>
            <a:off x="6595454" y="2836118"/>
            <a:ext cx="5295900" cy="2038350"/>
          </a:xfrm>
          <a:prstGeom prst="rect">
            <a:avLst/>
          </a:prstGeom>
        </p:spPr>
      </p:pic>
      <p:pic>
        <p:nvPicPr>
          <p:cNvPr id="9" name="Picture 8">
            <a:extLst>
              <a:ext uri="{FF2B5EF4-FFF2-40B4-BE49-F238E27FC236}">
                <a16:creationId xmlns:a16="http://schemas.microsoft.com/office/drawing/2014/main" id="{7CB1A3E9-CD97-4789-AB98-DD83C344EA11}"/>
              </a:ext>
            </a:extLst>
          </p:cNvPr>
          <p:cNvPicPr>
            <a:picLocks noChangeAspect="1"/>
          </p:cNvPicPr>
          <p:nvPr/>
        </p:nvPicPr>
        <p:blipFill>
          <a:blip r:embed="rId7"/>
          <a:stretch>
            <a:fillRect/>
          </a:stretch>
        </p:blipFill>
        <p:spPr>
          <a:xfrm>
            <a:off x="6536887" y="5409437"/>
            <a:ext cx="5353050" cy="962025"/>
          </a:xfrm>
          <a:prstGeom prst="rect">
            <a:avLst/>
          </a:prstGeom>
        </p:spPr>
      </p:pic>
      <p:sp>
        <p:nvSpPr>
          <p:cNvPr id="10" name="Arrow: Down 9">
            <a:extLst>
              <a:ext uri="{FF2B5EF4-FFF2-40B4-BE49-F238E27FC236}">
                <a16:creationId xmlns:a16="http://schemas.microsoft.com/office/drawing/2014/main" id="{6DC47124-D37C-4C95-8846-B0B562B0719A}"/>
              </a:ext>
            </a:extLst>
          </p:cNvPr>
          <p:cNvSpPr/>
          <p:nvPr/>
        </p:nvSpPr>
        <p:spPr>
          <a:xfrm>
            <a:off x="2779745" y="1990824"/>
            <a:ext cx="484632" cy="780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rrow: Down 12">
            <a:extLst>
              <a:ext uri="{FF2B5EF4-FFF2-40B4-BE49-F238E27FC236}">
                <a16:creationId xmlns:a16="http://schemas.microsoft.com/office/drawing/2014/main" id="{DB1A7A67-F2E7-4538-9285-B8B07BF252B7}"/>
              </a:ext>
            </a:extLst>
          </p:cNvPr>
          <p:cNvSpPr/>
          <p:nvPr/>
        </p:nvSpPr>
        <p:spPr>
          <a:xfrm>
            <a:off x="2779745" y="4135562"/>
            <a:ext cx="484632" cy="780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Arrow: Down 13">
            <a:extLst>
              <a:ext uri="{FF2B5EF4-FFF2-40B4-BE49-F238E27FC236}">
                <a16:creationId xmlns:a16="http://schemas.microsoft.com/office/drawing/2014/main" id="{915082DB-A095-4DAB-9461-9BCF06842BD3}"/>
              </a:ext>
            </a:extLst>
          </p:cNvPr>
          <p:cNvSpPr/>
          <p:nvPr/>
        </p:nvSpPr>
        <p:spPr>
          <a:xfrm>
            <a:off x="10597540" y="2099540"/>
            <a:ext cx="484632" cy="780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Arrow: Down 14">
            <a:extLst>
              <a:ext uri="{FF2B5EF4-FFF2-40B4-BE49-F238E27FC236}">
                <a16:creationId xmlns:a16="http://schemas.microsoft.com/office/drawing/2014/main" id="{48EA866D-9465-48BC-804A-11B86B289B15}"/>
              </a:ext>
            </a:extLst>
          </p:cNvPr>
          <p:cNvSpPr/>
          <p:nvPr/>
        </p:nvSpPr>
        <p:spPr>
          <a:xfrm>
            <a:off x="10597540" y="4751777"/>
            <a:ext cx="484632" cy="780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Arrow: Down 15">
            <a:extLst>
              <a:ext uri="{FF2B5EF4-FFF2-40B4-BE49-F238E27FC236}">
                <a16:creationId xmlns:a16="http://schemas.microsoft.com/office/drawing/2014/main" id="{E5835897-556B-4239-B0D0-BFDF90CD7911}"/>
              </a:ext>
            </a:extLst>
          </p:cNvPr>
          <p:cNvSpPr/>
          <p:nvPr/>
        </p:nvSpPr>
        <p:spPr>
          <a:xfrm rot="11629280">
            <a:off x="5756881" y="1317058"/>
            <a:ext cx="484632" cy="4057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52772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7978</TotalTime>
  <Words>590</Words>
  <Application>Microsoft Office PowerPoint</Application>
  <PresentationFormat>Widescreen</PresentationFormat>
  <Paragraphs>57</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 Math</vt:lpstr>
      <vt:lpstr>Symbol</vt:lpstr>
      <vt:lpstr>Office Theme</vt:lpstr>
      <vt:lpstr>Revision: The Cosmic Engine</vt:lpstr>
      <vt:lpstr>What we’ll cover</vt:lpstr>
      <vt:lpstr>Star and galaxy formation summarised</vt:lpstr>
      <vt:lpstr>PowerPoint Presentation</vt:lpstr>
      <vt:lpstr>Evidence for the Big Bang</vt:lpstr>
      <vt:lpstr>More on the Big Bang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Luminosity and brightness</vt:lpstr>
      <vt:lpstr>PowerPoint Presentation</vt:lpstr>
      <vt:lpstr>Star colour and temperature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Chipman</dc:creator>
  <cp:lastModifiedBy>Michael Chipman</cp:lastModifiedBy>
  <cp:revision>173</cp:revision>
  <cp:lastPrinted>2017-08-30T14:48:26Z</cp:lastPrinted>
  <dcterms:created xsi:type="dcterms:W3CDTF">2017-08-19T05:15:04Z</dcterms:created>
  <dcterms:modified xsi:type="dcterms:W3CDTF">2017-09-05T22:36:42Z</dcterms:modified>
</cp:coreProperties>
</file>