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42" autoAdjust="0"/>
  </p:normalViewPr>
  <p:slideViewPr>
    <p:cSldViewPr snapToGrid="0">
      <p:cViewPr varScale="1">
        <p:scale>
          <a:sx n="53" d="100"/>
          <a:sy n="53" d="100"/>
        </p:scale>
        <p:origin x="11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955B3-E3CD-4BE7-B258-7FA7CD5502C7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F57EB-6BD9-4908-A699-45D25A6F14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539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Air inside the balloon (1) doesn’t absorb heat from the flame. The balloon becomes weaker where the flame heats it, and breaks at this point.</a:t>
            </a:r>
          </a:p>
          <a:p>
            <a:r>
              <a:rPr lang="en-AU" dirty="0"/>
              <a:t>Water inside the balloon (2) absorbs a lot of the heat energy that is transferred to the balloon. Sets up convection current. It takes a lot of energy for the temperature of the water to rise so that the balloon is affected. (Heat capacity – 4.18 J mL-1 g-1 – due to hydrogen bonding)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57EB-6BD9-4908-A699-45D25A6F144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44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Emphasise what a </a:t>
            </a:r>
            <a:r>
              <a:rPr lang="en-AU" b="1" dirty="0"/>
              <a:t>model</a:t>
            </a:r>
            <a:r>
              <a:rPr lang="en-AU" dirty="0"/>
              <a:t>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57EB-6BD9-4908-A699-45D25A6F144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854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 a gas, particles are moving around at hundreds of </a:t>
            </a:r>
            <a:r>
              <a:rPr lang="en-AU" dirty="0" err="1"/>
              <a:t>kms</a:t>
            </a:r>
            <a:r>
              <a:rPr lang="en-AU" dirty="0"/>
              <a:t> per hour.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57EB-6BD9-4908-A699-45D25A6F144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530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Q: What happens when all motion stops? What is the temperature then?</a:t>
            </a:r>
          </a:p>
          <a:p>
            <a:r>
              <a:rPr lang="en-AU" dirty="0"/>
              <a:t>Q: Can someone explain how a thermometer might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57EB-6BD9-4908-A699-45D25A6F144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2226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Q: What are some examples of good conductors and poor conductors (insulators)</a:t>
            </a:r>
          </a:p>
          <a:p>
            <a:r>
              <a:rPr lang="en-AU" dirty="0"/>
              <a:t>Conductors – metals (Cu, Al), glass (</a:t>
            </a:r>
            <a:r>
              <a:rPr lang="en-AU" dirty="0" err="1"/>
              <a:t>pyrex</a:t>
            </a:r>
            <a:r>
              <a:rPr lang="en-AU" dirty="0"/>
              <a:t>)</a:t>
            </a:r>
          </a:p>
          <a:p>
            <a:r>
              <a:rPr lang="en-AU" dirty="0"/>
              <a:t>Insulators – plastic, cloth, wood, cork, air, polystyrene, rubber, asbestos</a:t>
            </a:r>
          </a:p>
          <a:p>
            <a:r>
              <a:rPr lang="en-AU" dirty="0"/>
              <a:t>Q: What about puffer jackets – how do they work? Or doonas. (Trapped air).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57EB-6BD9-4908-A699-45D25A6F144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2152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happens if we light the teabag from the bottom?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F57EB-6BD9-4908-A699-45D25A6F144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981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FA47E-38D6-4160-8AA2-BB1D6BE01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D858A-A8C4-4A32-808B-5F32D3410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74337-A87C-4AE4-BE5F-EF571A3CF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144-F6BD-48C1-94C4-0A928BDA1F6E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69EF1-A32D-4091-962F-69A3F26A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05E7A-36CC-4247-B5E3-538D3198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E04F-5161-4206-ACFA-F63A66FC0D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220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2B64-1718-4D61-BD86-A8D981C5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C0E21-88DE-42B7-84B3-5497D84FF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A93AA-98C7-42A9-BA7E-84E0985D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144-F6BD-48C1-94C4-0A928BDA1F6E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5BA18-A9FC-4276-8E21-CEC70366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C3F34-B0F2-4A8D-B0C3-F5125210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E04F-5161-4206-ACFA-F63A66FC0D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1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4D87D-AFFD-407F-818B-086F79DE8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3AD54-34B4-4E32-A358-A9C99B959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83A6A-E8FC-4F66-B447-06B79CAE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144-F6BD-48C1-94C4-0A928BDA1F6E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68A23-AA74-4676-AFF4-8791C75A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649A0-7B9C-45AA-AE48-469CB830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E04F-5161-4206-ACFA-F63A66FC0D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04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EAC50-694B-4056-8DCB-292A134D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781EF-B66D-4B33-A759-D014E5DB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4FB72-9E30-4CF5-9793-D04062D6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144-F6BD-48C1-94C4-0A928BDA1F6E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FE293-606B-4385-B2E8-A92C7D3B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4E4F6-6493-4ABF-894A-D0183200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E04F-5161-4206-ACFA-F63A66FC0D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999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3CAA-559D-4C36-B93C-3CCA2BAD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BB395-8D9D-4C13-B717-2397FCFD4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DB952-7282-4AFE-AEAC-FA106546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144-F6BD-48C1-94C4-0A928BDA1F6E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7BCF0-2AC3-4B30-8AB3-651945D5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63ADE-A962-4816-B74D-58401038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E04F-5161-4206-ACFA-F63A66FC0D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468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18B7E-E680-408E-995C-02A31194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BA57-60FA-4C4E-AD24-30B2C1CDF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EB53F-3F55-437B-8AF4-4D12765E3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E66F3-6CD9-4549-9DE1-2C3D8B1DA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144-F6BD-48C1-94C4-0A928BDA1F6E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615C9-AC1E-4FE4-9440-F26F88C1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74A77-C347-441E-B760-A88CDC6E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E04F-5161-4206-ACFA-F63A66FC0D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70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2EDD-DF91-44E6-94C2-0457C340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3CBF3-CB7E-4DC1-B39B-B8E300C90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35147-B149-4AB3-AA0A-706AF7D4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550F3-3DA2-44FF-BDBE-FD06B4CD4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4B492-B22E-43DF-8837-F05D4208E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2CC13-D4CC-40D6-B14B-6415E878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144-F6BD-48C1-94C4-0A928BDA1F6E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F3BF87-69B8-417F-BFC9-E6F6228D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06CE17-2282-4C16-8427-27244AD9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E04F-5161-4206-ACFA-F63A66FC0D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09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31C7-62FE-4743-AC70-A47C6DD8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09559-848E-45E0-8756-1B0ECECB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144-F6BD-48C1-94C4-0A928BDA1F6E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CB69C-83F8-46F8-96D8-41A63019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61677-1699-48A3-8554-B218BABB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E04F-5161-4206-ACFA-F63A66FC0D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97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48087-FB14-4A7D-AB59-46DD5D39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144-F6BD-48C1-94C4-0A928BDA1F6E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24535-45B4-4049-B951-02655DB8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9F6D6-FEBE-410B-84BF-FE8F500C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E04F-5161-4206-ACFA-F63A66FC0D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21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8AC2-6E3C-4E1B-83A3-C8DF6057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652BE-18F8-4441-9DAF-508FDBE3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336D3-82F9-41EB-9A7F-F77C4CABC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E7014-0E54-4BEB-8A3C-ABDAA1BA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144-F6BD-48C1-94C4-0A928BDA1F6E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C9636-8327-4349-ABFF-FBC62DB1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A28AE-D12F-4789-A3B6-CFB50744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E04F-5161-4206-ACFA-F63A66FC0D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564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B8434-46D8-44D5-B6DC-BDC8F01F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A39ED-A5C9-474A-8FEF-01A359A0D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6F7AD-47E4-4454-B2CF-038A5BDDB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4705F-030F-4226-B765-E9F643E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144-F6BD-48C1-94C4-0A928BDA1F6E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72240-9554-45CC-AAFE-44B601F2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9EF18-A9CA-4940-A626-D8FCA797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E04F-5161-4206-ACFA-F63A66FC0D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442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AD59E0-4312-4E0C-A862-6500BBF0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962B5-9CF1-4D66-8339-160132247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804D2-D153-422D-85B8-D4EED86D1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FD144-F6BD-48C1-94C4-0A928BDA1F6E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53D23-5764-4636-91EC-813FE9FA6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20DED-C29D-46FC-A4B9-D2B2CC6F2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E04F-5161-4206-ACFA-F63A66FC0D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79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ABD4-6D21-43B8-BFAF-3A72E41B1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201"/>
            <a:ext cx="9144000" cy="2387600"/>
          </a:xfrm>
        </p:spPr>
        <p:txBody>
          <a:bodyPr/>
          <a:lstStyle/>
          <a:p>
            <a:r>
              <a:rPr lang="en-AU" dirty="0"/>
              <a:t>Heat, light and sound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CC052-BB57-494F-9D82-60BB34359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333" y="3196433"/>
            <a:ext cx="2723061" cy="1781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61EC84-A00E-4062-B9AC-C97C53906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01" y="3196434"/>
            <a:ext cx="2380326" cy="1786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D39D5F-9231-4518-A786-F85FB43CA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900" y="3196433"/>
            <a:ext cx="3385759" cy="1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2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3CC9-FE61-4735-9EB0-8841C37E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Conduction continued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FDA878-BB82-4C80-8747-7A303D893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06422"/>
            <a:ext cx="10612921" cy="2792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0A27F9-0BEC-471F-92F5-D4A0AB4EE159}"/>
              </a:ext>
            </a:extLst>
          </p:cNvPr>
          <p:cNvSpPr txBox="1"/>
          <p:nvPr/>
        </p:nvSpPr>
        <p:spPr>
          <a:xfrm>
            <a:off x="975446" y="4967785"/>
            <a:ext cx="10378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Materials that allow heat to transfer through them are called </a:t>
            </a:r>
            <a:r>
              <a:rPr lang="en-AU" sz="2400" b="1" dirty="0"/>
              <a:t>CONDUCTORS</a:t>
            </a:r>
          </a:p>
          <a:p>
            <a:r>
              <a:rPr lang="en-AU" sz="2400" dirty="0"/>
              <a:t>Materials that do not allow heat to transfer through them are called </a:t>
            </a:r>
            <a:r>
              <a:rPr lang="en-AU" sz="2400" b="1" dirty="0"/>
              <a:t>INSULATORS</a:t>
            </a:r>
            <a:r>
              <a:rPr lang="en-AU" sz="2400" dirty="0"/>
              <a:t> </a:t>
            </a:r>
          </a:p>
          <a:p>
            <a:endParaRPr lang="en-AU" sz="2400" dirty="0"/>
          </a:p>
          <a:p>
            <a:r>
              <a:rPr lang="en-AU" sz="2400" dirty="0"/>
              <a:t>Q: Why aren’t cooking pans made of plastic?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CAA6A-2E3A-4336-9E9B-9F167A060535}"/>
              </a:ext>
            </a:extLst>
          </p:cNvPr>
          <p:cNvSpPr txBox="1"/>
          <p:nvPr/>
        </p:nvSpPr>
        <p:spPr>
          <a:xfrm>
            <a:off x="3602736" y="1408176"/>
            <a:ext cx="8065008" cy="3291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DD2C61-DF87-4285-8951-08A6F5A617C7}"/>
              </a:ext>
            </a:extLst>
          </p:cNvPr>
          <p:cNvSpPr txBox="1"/>
          <p:nvPr/>
        </p:nvSpPr>
        <p:spPr>
          <a:xfrm>
            <a:off x="6126480" y="1539970"/>
            <a:ext cx="5541264" cy="3291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E718C-39E4-47D6-AB3B-5E73DE4E7190}"/>
              </a:ext>
            </a:extLst>
          </p:cNvPr>
          <p:cNvSpPr txBox="1"/>
          <p:nvPr/>
        </p:nvSpPr>
        <p:spPr>
          <a:xfrm>
            <a:off x="8686800" y="1396395"/>
            <a:ext cx="3188208" cy="3291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831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FCD1-112B-470C-9B16-8AC93720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demonstration – teabag fun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A98FE-26A8-465C-9114-9F5F22708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AU" i="1" dirty="0"/>
              <a:t>Predict, Observe, Explain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61FEA07-D370-4CA0-8396-0C4F51579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252" y="3324486"/>
            <a:ext cx="1412953" cy="1417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193651-6726-4417-BF07-9CF2A472C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19" y="2961459"/>
            <a:ext cx="2781688" cy="214342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1C7E171-E06E-4424-81A8-D41A6F5F0E7F}"/>
              </a:ext>
            </a:extLst>
          </p:cNvPr>
          <p:cNvSpPr/>
          <p:nvPr/>
        </p:nvSpPr>
        <p:spPr>
          <a:xfrm>
            <a:off x="5528947" y="3819780"/>
            <a:ext cx="1545721" cy="363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21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A7DC-8ACF-463C-BC61-FFB072BC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Conduction, convection and radiation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1E1742-6B27-4B24-9E82-F8B85BA2E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90" y="2162712"/>
            <a:ext cx="5687219" cy="3677163"/>
          </a:xfrm>
        </p:spPr>
      </p:pic>
    </p:spTree>
    <p:extLst>
      <p:ext uri="{BB962C8B-B14F-4D97-AF65-F5344CB8AC3E}">
        <p14:creationId xmlns:p14="http://schemas.microsoft.com/office/powerpoint/2010/main" val="2464433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CDFB9-4308-4BEF-8F92-07B56864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Heat transfer - convection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CB04A-E4B3-4B29-B92B-2678C026E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Examples: 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r>
              <a:rPr lang="en-AU" dirty="0"/>
              <a:t>A sea breeze during the day</a:t>
            </a:r>
            <a:br>
              <a:rPr lang="en-AU" dirty="0"/>
            </a:br>
            <a:r>
              <a:rPr lang="en-AU" dirty="0"/>
              <a:t>A land breeze at night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Hot water systems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0D2E4-4E69-48DF-B312-0C1872485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762" y="865188"/>
            <a:ext cx="5019386" cy="5521325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81B056D0-620C-42C1-9E6D-17A31D0A5523}"/>
              </a:ext>
            </a:extLst>
          </p:cNvPr>
          <p:cNvSpPr/>
          <p:nvPr/>
        </p:nvSpPr>
        <p:spPr>
          <a:xfrm rot="5400000">
            <a:off x="6927055" y="782637"/>
            <a:ext cx="728663" cy="85725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7EB95AC-5CFB-4C39-B279-218F20F163AA}"/>
              </a:ext>
            </a:extLst>
          </p:cNvPr>
          <p:cNvSpPr/>
          <p:nvPr/>
        </p:nvSpPr>
        <p:spPr>
          <a:xfrm>
            <a:off x="6862761" y="5547521"/>
            <a:ext cx="728663" cy="85725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29EB7DB8-8502-48C3-8167-94C34560079A}"/>
              </a:ext>
            </a:extLst>
          </p:cNvPr>
          <p:cNvSpPr/>
          <p:nvPr/>
        </p:nvSpPr>
        <p:spPr>
          <a:xfrm rot="2479886">
            <a:off x="6526730" y="5118896"/>
            <a:ext cx="728663" cy="85725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966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47FA-EB59-4492-BA5C-EAAB9AC9C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Heat transfer -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B7D48-AD41-4131-B277-8F49808D5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Radiation transmits heat as invisible waves that travel at the speed of light. Infrared radiation is heat energy that is transmitted in this way</a:t>
            </a:r>
          </a:p>
          <a:p>
            <a:r>
              <a:rPr lang="en-AU" dirty="0"/>
              <a:t>All objects emit (release) some infrared radiation</a:t>
            </a:r>
          </a:p>
          <a:p>
            <a:r>
              <a:rPr lang="en-AU" dirty="0"/>
              <a:t>The hotter something is, the more heat it radiates. (Think of standing near a hot oven or fire)</a:t>
            </a:r>
          </a:p>
          <a:p>
            <a:r>
              <a:rPr lang="en-AU" dirty="0"/>
              <a:t>When radiation hits a surface, the heat may be absorbed, reflected or transmitted through the surface (dark, light and clear materials)</a:t>
            </a:r>
          </a:p>
        </p:txBody>
      </p:sp>
    </p:spTree>
    <p:extLst>
      <p:ext uri="{BB962C8B-B14F-4D97-AF65-F5344CB8AC3E}">
        <p14:creationId xmlns:p14="http://schemas.microsoft.com/office/powerpoint/2010/main" val="3424885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375D-844B-405F-A9D8-E2FE77A6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have we discussed?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31DB6-760A-4702-9D65-A1A8F40B9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Particle model</a:t>
            </a:r>
          </a:p>
          <a:p>
            <a:r>
              <a:rPr lang="en-AU" dirty="0"/>
              <a:t>Heat transfer, temperature, thermal energy</a:t>
            </a:r>
          </a:p>
          <a:p>
            <a:r>
              <a:rPr lang="en-AU" dirty="0"/>
              <a:t>Convection, conduction and radiation</a:t>
            </a:r>
          </a:p>
        </p:txBody>
      </p:sp>
    </p:spTree>
    <p:extLst>
      <p:ext uri="{BB962C8B-B14F-4D97-AF65-F5344CB8AC3E}">
        <p14:creationId xmlns:p14="http://schemas.microsoft.com/office/powerpoint/2010/main" val="428343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FCD1-112B-470C-9B16-8AC93720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demonstration – balloon fun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A98FE-26A8-465C-9114-9F5F22708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AU" i="1" dirty="0"/>
              <a:t>Predict, Observe, Explain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59BECB-A6EE-407A-91DF-9497A0CA8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2064" y="2782154"/>
            <a:ext cx="1962150" cy="186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783A38-CCAA-4AC7-97BB-AADF197CD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6741497" y="2782154"/>
            <a:ext cx="1962150" cy="1866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B2C2F-7B11-4A0A-A550-9D3548569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44" y="4726213"/>
            <a:ext cx="794989" cy="1373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824E32-87B0-4DF5-8D18-BC1783DB0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947" y="4726213"/>
            <a:ext cx="794989" cy="13735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F8FADA-134F-435B-911F-41C6E70B3921}"/>
              </a:ext>
            </a:extLst>
          </p:cNvPr>
          <p:cNvSpPr txBox="1"/>
          <p:nvPr/>
        </p:nvSpPr>
        <p:spPr>
          <a:xfrm>
            <a:off x="2743200" y="363196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Air filled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6256C-7022-4457-8DEE-CF43915B5BFD}"/>
              </a:ext>
            </a:extLst>
          </p:cNvPr>
          <p:cNvSpPr txBox="1"/>
          <p:nvPr/>
        </p:nvSpPr>
        <p:spPr>
          <a:xfrm>
            <a:off x="8518476" y="3631962"/>
            <a:ext cx="178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Water &amp; air filled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BAA552-2061-4AF5-B432-329B60A7A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87" y="3631962"/>
            <a:ext cx="2268219" cy="1701164"/>
          </a:xfrm>
          <a:prstGeom prst="rect">
            <a:avLst/>
          </a:prstGeom>
        </p:spPr>
      </p:pic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3A51ABB0-D350-4AFC-9ED7-468486B7423B}"/>
              </a:ext>
            </a:extLst>
          </p:cNvPr>
          <p:cNvSpPr/>
          <p:nvPr/>
        </p:nvSpPr>
        <p:spPr>
          <a:xfrm rot="1220581">
            <a:off x="2803001" y="4792769"/>
            <a:ext cx="1133921" cy="71546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FD8D0F02-7D6B-4082-BBF6-BE8F2B2EF921}"/>
              </a:ext>
            </a:extLst>
          </p:cNvPr>
          <p:cNvSpPr/>
          <p:nvPr/>
        </p:nvSpPr>
        <p:spPr>
          <a:xfrm rot="1220581">
            <a:off x="8610041" y="4731393"/>
            <a:ext cx="1133921" cy="71546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61FEA07-D370-4CA0-8396-0C4F51579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92" y="4033171"/>
            <a:ext cx="1412953" cy="14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8792-4417-4175-9B27-4DA235F8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Review of particle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C3517-D805-4889-8CF4-D66E7C297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Heat is a form of energy that can be transferred through solids, liquids and gases. The particle model helps to explain this!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62F4B-CA0D-41A1-82BB-8DA748D2A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77" y="3235435"/>
            <a:ext cx="7744845" cy="225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0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9788-604D-422E-97F1-4994451F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Particle model continued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C1E3C7-8E98-4DD3-B5ED-A94FFF318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0" y="1679054"/>
            <a:ext cx="2204745" cy="206043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07D434-5CE6-40F1-B431-E4851EAD6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97" y="1143369"/>
            <a:ext cx="1265834" cy="2612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26A4D8-C697-4B0D-9EFC-935AFF015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330" y="3527347"/>
            <a:ext cx="2210108" cy="30484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D316A8-9E82-4D06-AE89-1CF0704F6ADE}"/>
              </a:ext>
            </a:extLst>
          </p:cNvPr>
          <p:cNvSpPr/>
          <p:nvPr/>
        </p:nvSpPr>
        <p:spPr>
          <a:xfrm>
            <a:off x="6498607" y="4589894"/>
            <a:ext cx="4855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How are the behaviour and arrangements of gas molecules similar to and different from soccer players running around?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7DC5DB-D380-477A-BDE7-2307F2C6C7D0}"/>
              </a:ext>
            </a:extLst>
          </p:cNvPr>
          <p:cNvSpPr txBox="1"/>
          <p:nvPr/>
        </p:nvSpPr>
        <p:spPr>
          <a:xfrm>
            <a:off x="3271040" y="2050019"/>
            <a:ext cx="2644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How is the motion of atoms and molecules in a solid like people in a movie theatre?</a:t>
            </a:r>
          </a:p>
          <a:p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379533-2DAA-44C6-BEB7-AC7290BCDB98}"/>
              </a:ext>
            </a:extLst>
          </p:cNvPr>
          <p:cNvSpPr txBox="1"/>
          <p:nvPr/>
        </p:nvSpPr>
        <p:spPr>
          <a:xfrm>
            <a:off x="8971918" y="1939961"/>
            <a:ext cx="2644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How does the motion of people at an outdoor rally resemble a liquid?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059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9064-4405-4A81-8336-A8821D7AC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Thermal energy (heat) and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A5720-8C64-47DE-890F-033DA521C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9875" cy="4351338"/>
          </a:xfrm>
        </p:spPr>
        <p:txBody>
          <a:bodyPr>
            <a:normAutofit/>
          </a:bodyPr>
          <a:lstStyle/>
          <a:p>
            <a:r>
              <a:rPr lang="en-AU" b="1" dirty="0"/>
              <a:t>Thermal energy</a:t>
            </a:r>
            <a:r>
              <a:rPr lang="en-AU" dirty="0"/>
              <a:t> (or heat energy) the energy possessed by an object due to the collective movement of particles within the object</a:t>
            </a:r>
          </a:p>
          <a:p>
            <a:r>
              <a:rPr lang="en-AU" b="1" dirty="0"/>
              <a:t>Temperature</a:t>
            </a:r>
            <a:r>
              <a:rPr lang="en-AU" dirty="0"/>
              <a:t> is a measure of the average kinetic energy of the particles and can be measured with a thermometer</a:t>
            </a:r>
          </a:p>
          <a:p>
            <a:r>
              <a:rPr lang="en-AU" dirty="0"/>
              <a:t>When a hot object is put beside a colder object, </a:t>
            </a:r>
            <a:r>
              <a:rPr lang="en-AU" b="1" dirty="0"/>
              <a:t>heat</a:t>
            </a:r>
            <a:r>
              <a:rPr lang="en-AU" dirty="0"/>
              <a:t> is transferred from the hot object to the colder object</a:t>
            </a:r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09D35-76CA-403F-8B4D-C19DEFEBE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23" y="2195275"/>
            <a:ext cx="3781953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1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3D51-DE90-4D4A-804F-27D1AB17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Heat transfer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0992B9-36E0-41BD-9D32-BB559FB92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150" y="1878427"/>
            <a:ext cx="4166442" cy="2052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C2D29A-ECBA-4073-9D41-0E3AC5CED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198" y="1878427"/>
            <a:ext cx="4083735" cy="2052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E8AEFD-6A2A-44C0-865C-91DAD90A4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150" y="4254049"/>
            <a:ext cx="4166442" cy="2041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F90E2E-FE27-4561-B332-8FF53DB2B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198" y="4254048"/>
            <a:ext cx="4083735" cy="20419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1FCFD7-5E51-4590-97A0-02DCF0DF80F7}"/>
              </a:ext>
            </a:extLst>
          </p:cNvPr>
          <p:cNvSpPr txBox="1"/>
          <p:nvPr/>
        </p:nvSpPr>
        <p:spPr>
          <a:xfrm>
            <a:off x="1214651" y="27022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EBA35-A016-441F-B699-5B71768C2C2A}"/>
              </a:ext>
            </a:extLst>
          </p:cNvPr>
          <p:cNvSpPr txBox="1"/>
          <p:nvPr/>
        </p:nvSpPr>
        <p:spPr>
          <a:xfrm>
            <a:off x="10508327" y="27022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43455-37A3-4AFC-8B6D-B035D3EC6281}"/>
              </a:ext>
            </a:extLst>
          </p:cNvPr>
          <p:cNvSpPr txBox="1"/>
          <p:nvPr/>
        </p:nvSpPr>
        <p:spPr>
          <a:xfrm>
            <a:off x="1216180" y="50903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BB797F-D0C4-4558-954B-48B4E6CD982D}"/>
              </a:ext>
            </a:extLst>
          </p:cNvPr>
          <p:cNvSpPr txBox="1"/>
          <p:nvPr/>
        </p:nvSpPr>
        <p:spPr>
          <a:xfrm>
            <a:off x="10508327" y="50903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78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4932-CD66-4F74-8F83-1A9072DF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Expansion, contraction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AEF503-8E6E-4A2E-888F-50C3DA9E4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9761" y="4337106"/>
            <a:ext cx="763390" cy="2022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CED3CC-1776-4556-818D-BEBE15E62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741" y="4296655"/>
            <a:ext cx="968865" cy="2103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D6C4B-D0B5-4F9D-8391-85B49C182B70}"/>
              </a:ext>
            </a:extLst>
          </p:cNvPr>
          <p:cNvSpPr txBox="1"/>
          <p:nvPr/>
        </p:nvSpPr>
        <p:spPr>
          <a:xfrm>
            <a:off x="964726" y="1766938"/>
            <a:ext cx="10402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The particles in a solid vibrate more when heated. This causes the solid to expand</a:t>
            </a:r>
            <a:r>
              <a:rPr lang="en-AU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741553-C700-4A7B-8722-5336206456B0}"/>
              </a:ext>
            </a:extLst>
          </p:cNvPr>
          <p:cNvSpPr txBox="1"/>
          <p:nvPr/>
        </p:nvSpPr>
        <p:spPr>
          <a:xfrm>
            <a:off x="964726" y="2496244"/>
            <a:ext cx="5764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The particles of a gas travel faster when heated. They hit the sides of the container more frequently and with more force. A balloon has flexible walls so this force will cause it to expand.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7F7A3-0223-4146-9C78-7A2F332C7A10}"/>
              </a:ext>
            </a:extLst>
          </p:cNvPr>
          <p:cNvSpPr txBox="1"/>
          <p:nvPr/>
        </p:nvSpPr>
        <p:spPr>
          <a:xfrm>
            <a:off x="6729413" y="4872038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Expansion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67BF8-9ECC-4E1C-BE18-6F9E82CB82CC}"/>
              </a:ext>
            </a:extLst>
          </p:cNvPr>
          <p:cNvSpPr txBox="1"/>
          <p:nvPr/>
        </p:nvSpPr>
        <p:spPr>
          <a:xfrm>
            <a:off x="6729413" y="5493506"/>
            <a:ext cx="128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Contraction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D75BD7-2FE7-44CA-A9ED-C69D966D137B}"/>
              </a:ext>
            </a:extLst>
          </p:cNvPr>
          <p:cNvCxnSpPr/>
          <p:nvPr/>
        </p:nvCxnSpPr>
        <p:spPr>
          <a:xfrm>
            <a:off x="6286500" y="5241370"/>
            <a:ext cx="2257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A6DF79-D857-41D3-808A-9D62239B7DA8}"/>
              </a:ext>
            </a:extLst>
          </p:cNvPr>
          <p:cNvCxnSpPr>
            <a:cxnSpLocks/>
          </p:cNvCxnSpPr>
          <p:nvPr/>
        </p:nvCxnSpPr>
        <p:spPr>
          <a:xfrm flipH="1">
            <a:off x="6286500" y="5841645"/>
            <a:ext cx="2257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30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B8F3-C73A-474D-8808-C595F7AB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Heat and temperature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5E450-3EF5-4684-9D0F-9E4C26DB9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</a:t>
            </a:r>
            <a:r>
              <a:rPr lang="en-AU" baseline="-25000" dirty="0"/>
              <a:t>big</a:t>
            </a:r>
            <a:r>
              <a:rPr lang="en-AU" dirty="0"/>
              <a:t> = </a:t>
            </a:r>
            <a:r>
              <a:rPr lang="en-AU" dirty="0" err="1"/>
              <a:t>T</a:t>
            </a:r>
            <a:r>
              <a:rPr lang="en-AU" baseline="-25000" dirty="0" err="1"/>
              <a:t>small</a:t>
            </a:r>
            <a:endParaRPr lang="en-AU" baseline="-25000" dirty="0"/>
          </a:p>
          <a:p>
            <a:r>
              <a:rPr lang="en-AU" dirty="0" err="1"/>
              <a:t>V</a:t>
            </a:r>
            <a:r>
              <a:rPr lang="en-AU" baseline="-25000" dirty="0" err="1"/>
              <a:t>big</a:t>
            </a:r>
            <a:r>
              <a:rPr lang="en-AU" dirty="0"/>
              <a:t> &gt; </a:t>
            </a:r>
            <a:r>
              <a:rPr lang="en-AU" dirty="0" err="1"/>
              <a:t>V</a:t>
            </a:r>
            <a:r>
              <a:rPr lang="en-AU" baseline="-25000" dirty="0" err="1"/>
              <a:t>small</a:t>
            </a:r>
            <a:endParaRPr lang="en-AU" baseline="-25000" dirty="0"/>
          </a:p>
          <a:p>
            <a:r>
              <a:rPr lang="en-AU" dirty="0" err="1"/>
              <a:t>H</a:t>
            </a:r>
            <a:r>
              <a:rPr lang="en-AU" baseline="-25000" dirty="0" err="1"/>
              <a:t>big</a:t>
            </a:r>
            <a:r>
              <a:rPr lang="en-AU" dirty="0"/>
              <a:t> &gt; </a:t>
            </a:r>
            <a:r>
              <a:rPr lang="en-AU" dirty="0" err="1"/>
              <a:t>H</a:t>
            </a:r>
            <a:r>
              <a:rPr lang="en-AU" baseline="-25000" dirty="0" err="1"/>
              <a:t>small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C5266-E54D-4E22-95C4-678F7409F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975" y="2397124"/>
            <a:ext cx="3168100" cy="2543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BA5CD5-59E5-44CE-A6A2-47FB91911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739" y="4095816"/>
            <a:ext cx="2103989" cy="16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4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FCB95-EFB7-417C-A11A-C7D3D702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Heat transfer - conduction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2B4284-5B60-4555-A152-B1FCE8DAC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215" y="1568721"/>
            <a:ext cx="10606021" cy="477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66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638</Words>
  <Application>Microsoft Office PowerPoint</Application>
  <PresentationFormat>Widescreen</PresentationFormat>
  <Paragraphs>69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Heat, light and sound</vt:lpstr>
      <vt:lpstr>A demonstration – balloon fun</vt:lpstr>
      <vt:lpstr>Review of particle model</vt:lpstr>
      <vt:lpstr>Particle model continued</vt:lpstr>
      <vt:lpstr>Thermal energy (heat) and temperature</vt:lpstr>
      <vt:lpstr>Heat transfer</vt:lpstr>
      <vt:lpstr>Expansion, contraction</vt:lpstr>
      <vt:lpstr>Heat and temperature again</vt:lpstr>
      <vt:lpstr>Heat transfer - conduction</vt:lpstr>
      <vt:lpstr>Conduction continued</vt:lpstr>
      <vt:lpstr>A demonstration – teabag fun</vt:lpstr>
      <vt:lpstr>Conduction, convection and radiation</vt:lpstr>
      <vt:lpstr>Heat transfer - convection</vt:lpstr>
      <vt:lpstr>Heat transfer - radiation</vt:lpstr>
      <vt:lpstr>What have we discussed?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Heat, light and sound</dc:title>
  <dc:creator>Michael Chipman</dc:creator>
  <cp:lastModifiedBy>Michael Chipman</cp:lastModifiedBy>
  <cp:revision>33</cp:revision>
  <dcterms:created xsi:type="dcterms:W3CDTF">2017-08-20T12:49:30Z</dcterms:created>
  <dcterms:modified xsi:type="dcterms:W3CDTF">2017-08-20T20:48:14Z</dcterms:modified>
</cp:coreProperties>
</file>